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266" r:id="rId5"/>
    <p:sldId id="309" r:id="rId6"/>
    <p:sldId id="313" r:id="rId7"/>
    <p:sldId id="314" r:id="rId8"/>
    <p:sldId id="315" r:id="rId9"/>
    <p:sldId id="317" r:id="rId10"/>
    <p:sldId id="319" r:id="rId11"/>
    <p:sldId id="320" r:id="rId12"/>
    <p:sldId id="329" r:id="rId13"/>
    <p:sldId id="328" r:id="rId14"/>
    <p:sldId id="330" r:id="rId15"/>
    <p:sldId id="321" r:id="rId16"/>
    <p:sldId id="322" r:id="rId17"/>
    <p:sldId id="331" r:id="rId18"/>
    <p:sldId id="325" r:id="rId19"/>
    <p:sldId id="323" r:id="rId20"/>
    <p:sldId id="324" r:id="rId21"/>
    <p:sldId id="327" r:id="rId22"/>
    <p:sldId id="326" r:id="rId23"/>
    <p:sldId id="35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Ζωή Κατσίρη" initials="ΖΚ" lastIdx="1" clrIdx="0">
    <p:extLst>
      <p:ext uri="{19B8F6BF-5375-455C-9EA6-DF929625EA0E}">
        <p15:presenceInfo xmlns:p15="http://schemas.microsoft.com/office/powerpoint/2012/main" userId="S-1-5-21-468317275-1556084317-3252417671-32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9.xml.rels><?xml version="1.0" encoding="UTF-8" standalone="yes"?>
<Relationships xmlns="http://schemas.openxmlformats.org/package/2006/relationships"><Relationship Id="rId1" Type="http://schemas.openxmlformats.org/officeDocument/2006/relationships/hyperlink" Target="https://www.unipi.gr/erasmus-plus/" TargetMode="External"/></Relationships>
</file>

<file path=ppt/diagrams/_rels/data20.xml.rels><?xml version="1.0" encoding="UTF-8" standalone="yes"?>
<Relationships xmlns="http://schemas.openxmlformats.org/package/2006/relationships"><Relationship Id="rId3" Type="http://schemas.openxmlformats.org/officeDocument/2006/relationships/hyperlink" Target="mailto:outgoing-erasmus@unipi.gr" TargetMode="External"/><Relationship Id="rId2" Type="http://schemas.openxmlformats.org/officeDocument/2006/relationships/hyperlink" Target="mailto:ckonto@unipi.gr" TargetMode="External"/><Relationship Id="rId1" Type="http://schemas.openxmlformats.org/officeDocument/2006/relationships/hyperlink" Target="mailto:publ@unipi.gr" TargetMode="External"/><Relationship Id="rId5" Type="http://schemas.openxmlformats.org/officeDocument/2006/relationships/hyperlink" Target="mailto:Icm-consortium@unipi.gr" TargetMode="External"/><Relationship Id="rId4" Type="http://schemas.openxmlformats.org/officeDocument/2006/relationships/hyperlink" Target="mailto:Icm-erasmus@unipi.gr" TargetMode="External"/></Relationships>
</file>

<file path=ppt/diagrams/_rels/drawing19.xml.rels><?xml version="1.0" encoding="UTF-8" standalone="yes"?>
<Relationships xmlns="http://schemas.openxmlformats.org/package/2006/relationships"><Relationship Id="rId1" Type="http://schemas.openxmlformats.org/officeDocument/2006/relationships/hyperlink" Target="https://www.unipi.gr/erasmus-plus/" TargetMode="External"/></Relationships>
</file>

<file path=ppt/diagrams/_rels/drawing20.xml.rels><?xml version="1.0" encoding="UTF-8" standalone="yes"?>
<Relationships xmlns="http://schemas.openxmlformats.org/package/2006/relationships"><Relationship Id="rId3" Type="http://schemas.openxmlformats.org/officeDocument/2006/relationships/hyperlink" Target="mailto:outgoing-erasmus@unipi.gr" TargetMode="External"/><Relationship Id="rId2" Type="http://schemas.openxmlformats.org/officeDocument/2006/relationships/hyperlink" Target="mailto:ckonto@unipi.gr" TargetMode="External"/><Relationship Id="rId1" Type="http://schemas.openxmlformats.org/officeDocument/2006/relationships/hyperlink" Target="mailto:publ@unipi.gr" TargetMode="External"/><Relationship Id="rId5" Type="http://schemas.openxmlformats.org/officeDocument/2006/relationships/hyperlink" Target="mailto:Icm-consortium@unipi.gr" TargetMode="External"/><Relationship Id="rId4" Type="http://schemas.openxmlformats.org/officeDocument/2006/relationships/hyperlink" Target="mailto:Icm-erasmus@unipi.g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5E139-5CCF-45DE-B637-20D1D4012A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26D13811-82E7-4BB9-A190-34946E17F773}">
      <dgm:prSet/>
      <dgm:spPr/>
      <dgm:t>
        <a:bodyPr/>
        <a:lstStyle/>
        <a:p>
          <a:r>
            <a:rPr lang="en-US"/>
            <a:t>Erasmus+ is the EU Programme in the fields of:</a:t>
          </a:r>
          <a:endParaRPr lang="el-GR"/>
        </a:p>
      </dgm:t>
    </dgm:pt>
    <dgm:pt modelId="{55BDA8D9-676A-4D56-9E27-299072614796}" type="parTrans" cxnId="{56DC2B37-2F90-4112-AC33-698AEB11EBD7}">
      <dgm:prSet/>
      <dgm:spPr/>
      <dgm:t>
        <a:bodyPr/>
        <a:lstStyle/>
        <a:p>
          <a:endParaRPr lang="el-GR"/>
        </a:p>
      </dgm:t>
    </dgm:pt>
    <dgm:pt modelId="{C8FF6459-FDD8-4336-8AFB-08781CA1453B}" type="sibTrans" cxnId="{56DC2B37-2F90-4112-AC33-698AEB11EBD7}">
      <dgm:prSet/>
      <dgm:spPr/>
      <dgm:t>
        <a:bodyPr/>
        <a:lstStyle/>
        <a:p>
          <a:endParaRPr lang="el-GR"/>
        </a:p>
      </dgm:t>
    </dgm:pt>
    <dgm:pt modelId="{DCE1936F-D49D-4EE9-9794-F86B3EDCC486}">
      <dgm:prSet>
        <dgm:style>
          <a:lnRef idx="2">
            <a:schemeClr val="accent1"/>
          </a:lnRef>
          <a:fillRef idx="1">
            <a:schemeClr val="lt1"/>
          </a:fillRef>
          <a:effectRef idx="0">
            <a:schemeClr val="accent1"/>
          </a:effectRef>
          <a:fontRef idx="minor">
            <a:schemeClr val="dk1"/>
          </a:fontRef>
        </dgm:style>
      </dgm:prSet>
      <dgm:spPr/>
      <dgm:t>
        <a:bodyPr/>
        <a:lstStyle/>
        <a:p>
          <a:r>
            <a:rPr lang="en-US" b="1" dirty="0">
              <a:solidFill>
                <a:srgbClr val="0070C0"/>
              </a:solidFill>
            </a:rPr>
            <a:t>education,</a:t>
          </a:r>
          <a:endParaRPr lang="el-GR" b="1" dirty="0">
            <a:solidFill>
              <a:srgbClr val="0070C0"/>
            </a:solidFill>
          </a:endParaRPr>
        </a:p>
      </dgm:t>
    </dgm:pt>
    <dgm:pt modelId="{04066E52-9C6E-47F7-B6E9-F152F9B7CE4F}" type="parTrans" cxnId="{53894907-726C-4663-815C-E69B410EBCB1}">
      <dgm:prSet/>
      <dgm:spPr/>
      <dgm:t>
        <a:bodyPr/>
        <a:lstStyle/>
        <a:p>
          <a:endParaRPr lang="el-GR"/>
        </a:p>
      </dgm:t>
    </dgm:pt>
    <dgm:pt modelId="{27040A17-F4CC-4279-AC5A-B607AB8A8A73}" type="sibTrans" cxnId="{53894907-726C-4663-815C-E69B410EBCB1}">
      <dgm:prSet/>
      <dgm:spPr/>
      <dgm:t>
        <a:bodyPr/>
        <a:lstStyle/>
        <a:p>
          <a:endParaRPr lang="el-GR"/>
        </a:p>
      </dgm:t>
    </dgm:pt>
    <dgm:pt modelId="{9C5C1F71-E0F1-4025-AF75-13B243778430}">
      <dgm:prSet>
        <dgm:style>
          <a:lnRef idx="2">
            <a:schemeClr val="accent1"/>
          </a:lnRef>
          <a:fillRef idx="1">
            <a:schemeClr val="lt1"/>
          </a:fillRef>
          <a:effectRef idx="0">
            <a:schemeClr val="accent1"/>
          </a:effectRef>
          <a:fontRef idx="minor">
            <a:schemeClr val="dk1"/>
          </a:fontRef>
        </dgm:style>
      </dgm:prSet>
      <dgm:spPr/>
      <dgm:t>
        <a:bodyPr/>
        <a:lstStyle/>
        <a:p>
          <a:r>
            <a:rPr lang="en-US" b="1" dirty="0">
              <a:solidFill>
                <a:srgbClr val="0070C0"/>
              </a:solidFill>
            </a:rPr>
            <a:t>training, </a:t>
          </a:r>
          <a:endParaRPr lang="el-GR" b="1" dirty="0">
            <a:solidFill>
              <a:srgbClr val="0070C0"/>
            </a:solidFill>
          </a:endParaRPr>
        </a:p>
      </dgm:t>
    </dgm:pt>
    <dgm:pt modelId="{C561ADCB-EB13-492C-B8CC-04DDA4BFFFBB}" type="parTrans" cxnId="{219902AE-5DDB-4F1A-83D7-2625ED17F99D}">
      <dgm:prSet/>
      <dgm:spPr/>
      <dgm:t>
        <a:bodyPr/>
        <a:lstStyle/>
        <a:p>
          <a:endParaRPr lang="el-GR"/>
        </a:p>
      </dgm:t>
    </dgm:pt>
    <dgm:pt modelId="{89D10A9C-55CD-4DD6-9F13-01F8C4C0FB43}" type="sibTrans" cxnId="{219902AE-5DDB-4F1A-83D7-2625ED17F99D}">
      <dgm:prSet/>
      <dgm:spPr/>
      <dgm:t>
        <a:bodyPr/>
        <a:lstStyle/>
        <a:p>
          <a:endParaRPr lang="el-GR"/>
        </a:p>
      </dgm:t>
    </dgm:pt>
    <dgm:pt modelId="{F3930C91-3FED-4D90-9A9A-FFCD266E6ABF}">
      <dgm:prSet>
        <dgm:style>
          <a:lnRef idx="2">
            <a:schemeClr val="accent1"/>
          </a:lnRef>
          <a:fillRef idx="1">
            <a:schemeClr val="lt1"/>
          </a:fillRef>
          <a:effectRef idx="0">
            <a:schemeClr val="accent1"/>
          </a:effectRef>
          <a:fontRef idx="minor">
            <a:schemeClr val="dk1"/>
          </a:fontRef>
        </dgm:style>
      </dgm:prSet>
      <dgm:spPr/>
      <dgm:t>
        <a:bodyPr/>
        <a:lstStyle/>
        <a:p>
          <a:r>
            <a:rPr lang="en-US" b="1" dirty="0">
              <a:solidFill>
                <a:srgbClr val="0070C0"/>
              </a:solidFill>
            </a:rPr>
            <a:t>youth </a:t>
          </a:r>
          <a:endParaRPr lang="el-GR" b="1" dirty="0">
            <a:solidFill>
              <a:srgbClr val="0070C0"/>
            </a:solidFill>
          </a:endParaRPr>
        </a:p>
      </dgm:t>
    </dgm:pt>
    <dgm:pt modelId="{98B6201A-313D-4392-855A-680BE92248BB}" type="parTrans" cxnId="{32B568F0-AB12-4137-94ED-DA09BF7E262D}">
      <dgm:prSet/>
      <dgm:spPr/>
      <dgm:t>
        <a:bodyPr/>
        <a:lstStyle/>
        <a:p>
          <a:endParaRPr lang="el-GR"/>
        </a:p>
      </dgm:t>
    </dgm:pt>
    <dgm:pt modelId="{D17DA1EE-22A4-4E91-ADEC-606F7A2F7B93}" type="sibTrans" cxnId="{32B568F0-AB12-4137-94ED-DA09BF7E262D}">
      <dgm:prSet/>
      <dgm:spPr/>
      <dgm:t>
        <a:bodyPr/>
        <a:lstStyle/>
        <a:p>
          <a:endParaRPr lang="el-GR"/>
        </a:p>
      </dgm:t>
    </dgm:pt>
    <dgm:pt modelId="{B3AA4F6E-B61E-461C-9BC5-C99AF5F20673}">
      <dgm:prSet>
        <dgm:style>
          <a:lnRef idx="2">
            <a:schemeClr val="accent1"/>
          </a:lnRef>
          <a:fillRef idx="1">
            <a:schemeClr val="lt1"/>
          </a:fillRef>
          <a:effectRef idx="0">
            <a:schemeClr val="accent1"/>
          </a:effectRef>
          <a:fontRef idx="minor">
            <a:schemeClr val="dk1"/>
          </a:fontRef>
        </dgm:style>
      </dgm:prSet>
      <dgm:spPr/>
      <dgm:t>
        <a:bodyPr/>
        <a:lstStyle/>
        <a:p>
          <a:r>
            <a:rPr lang="en-US" b="1" dirty="0">
              <a:solidFill>
                <a:srgbClr val="0070C0"/>
              </a:solidFill>
            </a:rPr>
            <a:t>and sport for the 2021-2027 period. </a:t>
          </a:r>
          <a:endParaRPr lang="el-GR" b="1" dirty="0">
            <a:solidFill>
              <a:srgbClr val="0070C0"/>
            </a:solidFill>
          </a:endParaRPr>
        </a:p>
      </dgm:t>
    </dgm:pt>
    <dgm:pt modelId="{20C719D5-F9BD-4EBD-833B-60AF37BDFC8D}" type="parTrans" cxnId="{506DFCF6-4B08-4787-89A1-7D0236E78264}">
      <dgm:prSet/>
      <dgm:spPr/>
      <dgm:t>
        <a:bodyPr/>
        <a:lstStyle/>
        <a:p>
          <a:endParaRPr lang="el-GR"/>
        </a:p>
      </dgm:t>
    </dgm:pt>
    <dgm:pt modelId="{259B520C-6567-494A-9889-AFFA2FADD21A}" type="sibTrans" cxnId="{506DFCF6-4B08-4787-89A1-7D0236E78264}">
      <dgm:prSet/>
      <dgm:spPr/>
      <dgm:t>
        <a:bodyPr/>
        <a:lstStyle/>
        <a:p>
          <a:endParaRPr lang="el-GR"/>
        </a:p>
      </dgm:t>
    </dgm:pt>
    <dgm:pt modelId="{4AFBCCEB-77C0-4191-9DBE-663F11C9EC37}">
      <dgm:prSet/>
      <dgm:spPr/>
      <dgm:t>
        <a:bodyPr/>
        <a:lstStyle/>
        <a:p>
          <a:r>
            <a:rPr lang="en-US" dirty="0"/>
            <a:t>Education, training, youth and sport are key areas that support citizens in their personal and professional development.</a:t>
          </a:r>
          <a:endParaRPr lang="el-GR" dirty="0"/>
        </a:p>
      </dgm:t>
    </dgm:pt>
    <dgm:pt modelId="{546D57EB-F823-4D55-B62C-7A7D4ABE247A}" type="parTrans" cxnId="{24AB99C0-212C-4FE1-9F67-0BE8BDF4DDB8}">
      <dgm:prSet/>
      <dgm:spPr/>
      <dgm:t>
        <a:bodyPr/>
        <a:lstStyle/>
        <a:p>
          <a:endParaRPr lang="el-GR"/>
        </a:p>
      </dgm:t>
    </dgm:pt>
    <dgm:pt modelId="{0992436E-892A-48CD-957E-6A668D509FC9}" type="sibTrans" cxnId="{24AB99C0-212C-4FE1-9F67-0BE8BDF4DDB8}">
      <dgm:prSet/>
      <dgm:spPr/>
      <dgm:t>
        <a:bodyPr/>
        <a:lstStyle/>
        <a:p>
          <a:endParaRPr lang="el-GR"/>
        </a:p>
      </dgm:t>
    </dgm:pt>
    <dgm:pt modelId="{E8383B01-25DC-4E44-80B9-F91E06C01B35}">
      <dgm:prSet/>
      <dgm:spPr/>
      <dgm:t>
        <a:bodyPr/>
        <a:lstStyle/>
        <a:p>
          <a:r>
            <a:rPr lang="en-US" dirty="0"/>
            <a:t>The </a:t>
          </a:r>
          <a:r>
            <a:rPr lang="en-US" dirty="0" err="1"/>
            <a:t>Programme</a:t>
          </a:r>
          <a:r>
            <a:rPr lang="en-US" dirty="0"/>
            <a:t> is a key component supporting the objectives of :</a:t>
          </a:r>
          <a:endParaRPr lang="el-GR" dirty="0"/>
        </a:p>
      </dgm:t>
    </dgm:pt>
    <dgm:pt modelId="{9CFD66C8-64E7-412E-99F0-43CCB670D0E9}" type="parTrans" cxnId="{079875F1-975E-493B-AE00-B20A11B6AB47}">
      <dgm:prSet/>
      <dgm:spPr/>
      <dgm:t>
        <a:bodyPr/>
        <a:lstStyle/>
        <a:p>
          <a:endParaRPr lang="el-GR"/>
        </a:p>
      </dgm:t>
    </dgm:pt>
    <dgm:pt modelId="{73D7696D-95AB-431D-8F4B-9F8DEDBC4A23}" type="sibTrans" cxnId="{079875F1-975E-493B-AE00-B20A11B6AB47}">
      <dgm:prSet/>
      <dgm:spPr/>
      <dgm:t>
        <a:bodyPr/>
        <a:lstStyle/>
        <a:p>
          <a:endParaRPr lang="el-GR"/>
        </a:p>
      </dgm:t>
    </dgm:pt>
    <dgm:pt modelId="{CDBD0D0C-1F6E-4818-96C5-EA59E1FCA4F5}">
      <dgm:prSet>
        <dgm:style>
          <a:lnRef idx="2">
            <a:schemeClr val="accent1"/>
          </a:lnRef>
          <a:fillRef idx="1">
            <a:schemeClr val="lt1"/>
          </a:fillRef>
          <a:effectRef idx="0">
            <a:schemeClr val="accent1"/>
          </a:effectRef>
          <a:fontRef idx="minor">
            <a:schemeClr val="dk1"/>
          </a:fontRef>
        </dgm:style>
      </dgm:prSet>
      <dgm:spPr/>
      <dgm:t>
        <a:bodyPr/>
        <a:lstStyle/>
        <a:p>
          <a:r>
            <a:rPr lang="en-US" b="1" dirty="0">
              <a:solidFill>
                <a:srgbClr val="0070C0"/>
              </a:solidFill>
            </a:rPr>
            <a:t>the European Education Area,</a:t>
          </a:r>
          <a:endParaRPr lang="el-GR" b="1" dirty="0">
            <a:solidFill>
              <a:srgbClr val="0070C0"/>
            </a:solidFill>
          </a:endParaRPr>
        </a:p>
      </dgm:t>
    </dgm:pt>
    <dgm:pt modelId="{CCA55D6B-CB75-4C71-A15B-B49763196B11}" type="parTrans" cxnId="{B1F29C38-9864-4A03-9062-0D754572C109}">
      <dgm:prSet/>
      <dgm:spPr/>
      <dgm:t>
        <a:bodyPr/>
        <a:lstStyle/>
        <a:p>
          <a:endParaRPr lang="el-GR"/>
        </a:p>
      </dgm:t>
    </dgm:pt>
    <dgm:pt modelId="{3089F45E-348A-4161-9029-BFD60A52E254}" type="sibTrans" cxnId="{B1F29C38-9864-4A03-9062-0D754572C109}">
      <dgm:prSet/>
      <dgm:spPr/>
      <dgm:t>
        <a:bodyPr/>
        <a:lstStyle/>
        <a:p>
          <a:endParaRPr lang="el-GR"/>
        </a:p>
      </dgm:t>
    </dgm:pt>
    <dgm:pt modelId="{DF8D37F3-6F34-4DD3-BE7C-9D2FB6FD2E62}">
      <dgm:prSet>
        <dgm:style>
          <a:lnRef idx="2">
            <a:schemeClr val="accent1"/>
          </a:lnRef>
          <a:fillRef idx="1">
            <a:schemeClr val="lt1"/>
          </a:fillRef>
          <a:effectRef idx="0">
            <a:schemeClr val="accent1"/>
          </a:effectRef>
          <a:fontRef idx="minor">
            <a:schemeClr val="dk1"/>
          </a:fontRef>
        </dgm:style>
      </dgm:prSet>
      <dgm:spPr/>
      <dgm:t>
        <a:bodyPr/>
        <a:lstStyle/>
        <a:p>
          <a:r>
            <a:rPr lang="en-US" b="1" dirty="0">
              <a:solidFill>
                <a:srgbClr val="0070C0"/>
              </a:solidFill>
            </a:rPr>
            <a:t>the Digital Education Action Plan 2021-2027,</a:t>
          </a:r>
          <a:endParaRPr lang="el-GR" b="1" dirty="0">
            <a:solidFill>
              <a:srgbClr val="0070C0"/>
            </a:solidFill>
          </a:endParaRPr>
        </a:p>
      </dgm:t>
    </dgm:pt>
    <dgm:pt modelId="{09CFC1E1-4DB2-4C70-B097-1871A07A5F00}" type="parTrans" cxnId="{8215ECA9-028A-4CF8-B92F-FA18347FC5FB}">
      <dgm:prSet/>
      <dgm:spPr/>
      <dgm:t>
        <a:bodyPr/>
        <a:lstStyle/>
        <a:p>
          <a:endParaRPr lang="el-GR"/>
        </a:p>
      </dgm:t>
    </dgm:pt>
    <dgm:pt modelId="{4BF2DA8B-6008-45D9-ADD9-2EDBE29D0893}" type="sibTrans" cxnId="{8215ECA9-028A-4CF8-B92F-FA18347FC5FB}">
      <dgm:prSet/>
      <dgm:spPr/>
      <dgm:t>
        <a:bodyPr/>
        <a:lstStyle/>
        <a:p>
          <a:endParaRPr lang="el-GR"/>
        </a:p>
      </dgm:t>
    </dgm:pt>
    <dgm:pt modelId="{82080FD1-44CD-4B4A-B06F-54B4E0778C49}">
      <dgm:prSet>
        <dgm:style>
          <a:lnRef idx="2">
            <a:schemeClr val="accent1"/>
          </a:lnRef>
          <a:fillRef idx="1">
            <a:schemeClr val="lt1"/>
          </a:fillRef>
          <a:effectRef idx="0">
            <a:schemeClr val="accent1"/>
          </a:effectRef>
          <a:fontRef idx="minor">
            <a:schemeClr val="dk1"/>
          </a:fontRef>
        </dgm:style>
      </dgm:prSet>
      <dgm:spPr/>
      <dgm:t>
        <a:bodyPr/>
        <a:lstStyle/>
        <a:p>
          <a:r>
            <a:rPr lang="en-US" b="1" dirty="0">
              <a:solidFill>
                <a:srgbClr val="0070C0"/>
              </a:solidFill>
            </a:rPr>
            <a:t>the European Union Youth Strategy and </a:t>
          </a:r>
          <a:endParaRPr lang="el-GR" b="1" dirty="0">
            <a:solidFill>
              <a:srgbClr val="0070C0"/>
            </a:solidFill>
          </a:endParaRPr>
        </a:p>
      </dgm:t>
    </dgm:pt>
    <dgm:pt modelId="{8195CCE2-36EB-4451-8DA9-91012D61FD62}" type="parTrans" cxnId="{F578E175-2599-43A1-9D24-A36DB2C1E597}">
      <dgm:prSet/>
      <dgm:spPr/>
      <dgm:t>
        <a:bodyPr/>
        <a:lstStyle/>
        <a:p>
          <a:endParaRPr lang="el-GR"/>
        </a:p>
      </dgm:t>
    </dgm:pt>
    <dgm:pt modelId="{403130EC-77F1-4901-A955-92CD9347C26B}" type="sibTrans" cxnId="{F578E175-2599-43A1-9D24-A36DB2C1E597}">
      <dgm:prSet/>
      <dgm:spPr/>
      <dgm:t>
        <a:bodyPr/>
        <a:lstStyle/>
        <a:p>
          <a:endParaRPr lang="el-GR"/>
        </a:p>
      </dgm:t>
    </dgm:pt>
    <dgm:pt modelId="{50439633-812E-4761-A326-747FC7524B50}">
      <dgm:prSet>
        <dgm:style>
          <a:lnRef idx="2">
            <a:schemeClr val="accent1"/>
          </a:lnRef>
          <a:fillRef idx="1">
            <a:schemeClr val="lt1"/>
          </a:fillRef>
          <a:effectRef idx="0">
            <a:schemeClr val="accent1"/>
          </a:effectRef>
          <a:fontRef idx="minor">
            <a:schemeClr val="dk1"/>
          </a:fontRef>
        </dgm:style>
      </dgm:prSet>
      <dgm:spPr/>
      <dgm:t>
        <a:bodyPr/>
        <a:lstStyle/>
        <a:p>
          <a:r>
            <a:rPr lang="en-US" b="1" dirty="0">
              <a:solidFill>
                <a:srgbClr val="0070C0"/>
              </a:solidFill>
            </a:rPr>
            <a:t>the European Union Work Plan for Sport (2021-24).</a:t>
          </a:r>
          <a:endParaRPr lang="el-GR" b="1" dirty="0">
            <a:solidFill>
              <a:srgbClr val="0070C0"/>
            </a:solidFill>
          </a:endParaRPr>
        </a:p>
      </dgm:t>
    </dgm:pt>
    <dgm:pt modelId="{15907278-7B30-407A-8FA4-7B9590B537B4}" type="parTrans" cxnId="{DBE0AB12-DAA6-4680-ABDD-6C379F375EF0}">
      <dgm:prSet/>
      <dgm:spPr/>
      <dgm:t>
        <a:bodyPr/>
        <a:lstStyle/>
        <a:p>
          <a:endParaRPr lang="el-GR"/>
        </a:p>
      </dgm:t>
    </dgm:pt>
    <dgm:pt modelId="{1D8D6600-6AA8-49BD-B9C6-DBE463FAFED8}" type="sibTrans" cxnId="{DBE0AB12-DAA6-4680-ABDD-6C379F375EF0}">
      <dgm:prSet/>
      <dgm:spPr/>
      <dgm:t>
        <a:bodyPr/>
        <a:lstStyle/>
        <a:p>
          <a:endParaRPr lang="el-GR"/>
        </a:p>
      </dgm:t>
    </dgm:pt>
    <dgm:pt modelId="{DFA7EEDA-1B37-4C04-8948-E3BDC5E66D3B}" type="pres">
      <dgm:prSet presAssocID="{C6B5E139-5CCF-45DE-B637-20D1D4012A67}" presName="Name0" presStyleCnt="0">
        <dgm:presLayoutVars>
          <dgm:dir/>
          <dgm:animLvl val="lvl"/>
          <dgm:resizeHandles val="exact"/>
        </dgm:presLayoutVars>
      </dgm:prSet>
      <dgm:spPr/>
    </dgm:pt>
    <dgm:pt modelId="{01E9B917-EA92-4177-9E70-EB669A65B6A9}" type="pres">
      <dgm:prSet presAssocID="{26D13811-82E7-4BB9-A190-34946E17F773}" presName="linNode" presStyleCnt="0"/>
      <dgm:spPr/>
    </dgm:pt>
    <dgm:pt modelId="{3FD45CB6-068B-4DA6-971B-51DD9F74E1E1}" type="pres">
      <dgm:prSet presAssocID="{26D13811-82E7-4BB9-A190-34946E17F773}" presName="parentText" presStyleLbl="node1" presStyleIdx="0" presStyleCnt="3">
        <dgm:presLayoutVars>
          <dgm:chMax val="1"/>
          <dgm:bulletEnabled val="1"/>
        </dgm:presLayoutVars>
      </dgm:prSet>
      <dgm:spPr>
        <a:prstGeom prst="bevel">
          <a:avLst/>
        </a:prstGeom>
      </dgm:spPr>
    </dgm:pt>
    <dgm:pt modelId="{85927181-CFAA-41C8-80F1-756C65B8848B}" type="pres">
      <dgm:prSet presAssocID="{26D13811-82E7-4BB9-A190-34946E17F773}" presName="descendantText" presStyleLbl="alignAccFollowNode1" presStyleIdx="0" presStyleCnt="2">
        <dgm:presLayoutVars>
          <dgm:bulletEnabled val="1"/>
        </dgm:presLayoutVars>
      </dgm:prSet>
      <dgm:spPr>
        <a:prstGeom prst="bevel">
          <a:avLst/>
        </a:prstGeom>
      </dgm:spPr>
    </dgm:pt>
    <dgm:pt modelId="{EAB8D7BE-BA61-4F7A-A888-5F4D8D17995F}" type="pres">
      <dgm:prSet presAssocID="{C8FF6459-FDD8-4336-8AFB-08781CA1453B}" presName="sp" presStyleCnt="0"/>
      <dgm:spPr/>
    </dgm:pt>
    <dgm:pt modelId="{F9E1B982-D97A-48F0-84B8-8CBC96540B8D}" type="pres">
      <dgm:prSet presAssocID="{4AFBCCEB-77C0-4191-9DBE-663F11C9EC37}" presName="linNode" presStyleCnt="0"/>
      <dgm:spPr/>
    </dgm:pt>
    <dgm:pt modelId="{761E1011-81A6-429A-A929-DF041B602B13}" type="pres">
      <dgm:prSet presAssocID="{4AFBCCEB-77C0-4191-9DBE-663F11C9EC37}" presName="parentText" presStyleLbl="node1" presStyleIdx="1" presStyleCnt="3">
        <dgm:presLayoutVars>
          <dgm:chMax val="1"/>
          <dgm:bulletEnabled val="1"/>
        </dgm:presLayoutVars>
      </dgm:prSet>
      <dgm:spPr>
        <a:prstGeom prst="bevel">
          <a:avLst/>
        </a:prstGeom>
      </dgm:spPr>
    </dgm:pt>
    <dgm:pt modelId="{479A0466-64E2-480C-8FA1-48DAC5A4E714}" type="pres">
      <dgm:prSet presAssocID="{0992436E-892A-48CD-957E-6A668D509FC9}" presName="sp" presStyleCnt="0"/>
      <dgm:spPr/>
    </dgm:pt>
    <dgm:pt modelId="{75F396A0-CCFC-4D58-990E-7C8F5041B698}" type="pres">
      <dgm:prSet presAssocID="{E8383B01-25DC-4E44-80B9-F91E06C01B35}" presName="linNode" presStyleCnt="0"/>
      <dgm:spPr/>
    </dgm:pt>
    <dgm:pt modelId="{E80E7B87-2727-44E5-8E66-5E0E8CFFC919}" type="pres">
      <dgm:prSet presAssocID="{E8383B01-25DC-4E44-80B9-F91E06C01B35}" presName="parentText" presStyleLbl="node1" presStyleIdx="2" presStyleCnt="3">
        <dgm:presLayoutVars>
          <dgm:chMax val="1"/>
          <dgm:bulletEnabled val="1"/>
        </dgm:presLayoutVars>
      </dgm:prSet>
      <dgm:spPr>
        <a:prstGeom prst="bevel">
          <a:avLst/>
        </a:prstGeom>
      </dgm:spPr>
    </dgm:pt>
    <dgm:pt modelId="{D6B1D77A-E3EA-428C-B8BF-5C49B298436F}" type="pres">
      <dgm:prSet presAssocID="{E8383B01-25DC-4E44-80B9-F91E06C01B35}" presName="descendantText" presStyleLbl="alignAccFollowNode1" presStyleIdx="1" presStyleCnt="2" custLinFactNeighborX="0" custLinFactNeighborY="-583">
        <dgm:presLayoutVars>
          <dgm:bulletEnabled val="1"/>
        </dgm:presLayoutVars>
      </dgm:prSet>
      <dgm:spPr>
        <a:prstGeom prst="bevel">
          <a:avLst/>
        </a:prstGeom>
      </dgm:spPr>
    </dgm:pt>
  </dgm:ptLst>
  <dgm:cxnLst>
    <dgm:cxn modelId="{53894907-726C-4663-815C-E69B410EBCB1}" srcId="{26D13811-82E7-4BB9-A190-34946E17F773}" destId="{DCE1936F-D49D-4EE9-9794-F86B3EDCC486}" srcOrd="0" destOrd="0" parTransId="{04066E52-9C6E-47F7-B6E9-F152F9B7CE4F}" sibTransId="{27040A17-F4CC-4279-AC5A-B607AB8A8A73}"/>
    <dgm:cxn modelId="{DBE0AB12-DAA6-4680-ABDD-6C379F375EF0}" srcId="{E8383B01-25DC-4E44-80B9-F91E06C01B35}" destId="{50439633-812E-4761-A326-747FC7524B50}" srcOrd="3" destOrd="0" parTransId="{15907278-7B30-407A-8FA4-7B9590B537B4}" sibTransId="{1D8D6600-6AA8-49BD-B9C6-DBE463FAFED8}"/>
    <dgm:cxn modelId="{522E2D1E-8255-4BDE-B3DD-F27159ED3581}" type="presOf" srcId="{82080FD1-44CD-4B4A-B06F-54B4E0778C49}" destId="{D6B1D77A-E3EA-428C-B8BF-5C49B298436F}" srcOrd="0" destOrd="2" presId="urn:microsoft.com/office/officeart/2005/8/layout/vList5"/>
    <dgm:cxn modelId="{0CB41F22-511E-4684-9219-377077426A5B}" type="presOf" srcId="{F3930C91-3FED-4D90-9A9A-FFCD266E6ABF}" destId="{85927181-CFAA-41C8-80F1-756C65B8848B}" srcOrd="0" destOrd="2" presId="urn:microsoft.com/office/officeart/2005/8/layout/vList5"/>
    <dgm:cxn modelId="{56DC2B37-2F90-4112-AC33-698AEB11EBD7}" srcId="{C6B5E139-5CCF-45DE-B637-20D1D4012A67}" destId="{26D13811-82E7-4BB9-A190-34946E17F773}" srcOrd="0" destOrd="0" parTransId="{55BDA8D9-676A-4D56-9E27-299072614796}" sibTransId="{C8FF6459-FDD8-4336-8AFB-08781CA1453B}"/>
    <dgm:cxn modelId="{B1F29C38-9864-4A03-9062-0D754572C109}" srcId="{E8383B01-25DC-4E44-80B9-F91E06C01B35}" destId="{CDBD0D0C-1F6E-4818-96C5-EA59E1FCA4F5}" srcOrd="0" destOrd="0" parTransId="{CCA55D6B-CB75-4C71-A15B-B49763196B11}" sibTransId="{3089F45E-348A-4161-9029-BFD60A52E254}"/>
    <dgm:cxn modelId="{AFEC6741-D80E-4526-A42C-95EACA6C0F6C}" type="presOf" srcId="{B3AA4F6E-B61E-461C-9BC5-C99AF5F20673}" destId="{85927181-CFAA-41C8-80F1-756C65B8848B}" srcOrd="0" destOrd="3" presId="urn:microsoft.com/office/officeart/2005/8/layout/vList5"/>
    <dgm:cxn modelId="{B8F5B847-26B9-47D3-B04D-6174B842121C}" type="presOf" srcId="{E8383B01-25DC-4E44-80B9-F91E06C01B35}" destId="{E80E7B87-2727-44E5-8E66-5E0E8CFFC919}" srcOrd="0" destOrd="0" presId="urn:microsoft.com/office/officeart/2005/8/layout/vList5"/>
    <dgm:cxn modelId="{01423C4B-6176-4AAA-9E2F-0F672F76045E}" type="presOf" srcId="{C6B5E139-5CCF-45DE-B637-20D1D4012A67}" destId="{DFA7EEDA-1B37-4C04-8948-E3BDC5E66D3B}" srcOrd="0" destOrd="0" presId="urn:microsoft.com/office/officeart/2005/8/layout/vList5"/>
    <dgm:cxn modelId="{F578E175-2599-43A1-9D24-A36DB2C1E597}" srcId="{E8383B01-25DC-4E44-80B9-F91E06C01B35}" destId="{82080FD1-44CD-4B4A-B06F-54B4E0778C49}" srcOrd="2" destOrd="0" parTransId="{8195CCE2-36EB-4451-8DA9-91012D61FD62}" sibTransId="{403130EC-77F1-4901-A955-92CD9347C26B}"/>
    <dgm:cxn modelId="{5B375888-CB5A-4E6F-B676-1DE944FFFED8}" type="presOf" srcId="{26D13811-82E7-4BB9-A190-34946E17F773}" destId="{3FD45CB6-068B-4DA6-971B-51DD9F74E1E1}" srcOrd="0" destOrd="0" presId="urn:microsoft.com/office/officeart/2005/8/layout/vList5"/>
    <dgm:cxn modelId="{B7FA8289-A982-415A-B199-26A2D55D9051}" type="presOf" srcId="{9C5C1F71-E0F1-4025-AF75-13B243778430}" destId="{85927181-CFAA-41C8-80F1-756C65B8848B}" srcOrd="0" destOrd="1" presId="urn:microsoft.com/office/officeart/2005/8/layout/vList5"/>
    <dgm:cxn modelId="{8215ECA9-028A-4CF8-B92F-FA18347FC5FB}" srcId="{E8383B01-25DC-4E44-80B9-F91E06C01B35}" destId="{DF8D37F3-6F34-4DD3-BE7C-9D2FB6FD2E62}" srcOrd="1" destOrd="0" parTransId="{09CFC1E1-4DB2-4C70-B097-1871A07A5F00}" sibTransId="{4BF2DA8B-6008-45D9-ADD9-2EDBE29D0893}"/>
    <dgm:cxn modelId="{1AAFE7AC-F304-4F13-BA79-054D1874F6EE}" type="presOf" srcId="{DCE1936F-D49D-4EE9-9794-F86B3EDCC486}" destId="{85927181-CFAA-41C8-80F1-756C65B8848B}" srcOrd="0" destOrd="0" presId="urn:microsoft.com/office/officeart/2005/8/layout/vList5"/>
    <dgm:cxn modelId="{219902AE-5DDB-4F1A-83D7-2625ED17F99D}" srcId="{26D13811-82E7-4BB9-A190-34946E17F773}" destId="{9C5C1F71-E0F1-4025-AF75-13B243778430}" srcOrd="1" destOrd="0" parTransId="{C561ADCB-EB13-492C-B8CC-04DDA4BFFFBB}" sibTransId="{89D10A9C-55CD-4DD6-9F13-01F8C4C0FB43}"/>
    <dgm:cxn modelId="{9D76D9BF-6C51-4E61-AB22-0CE86FD5719F}" type="presOf" srcId="{50439633-812E-4761-A326-747FC7524B50}" destId="{D6B1D77A-E3EA-428C-B8BF-5C49B298436F}" srcOrd="0" destOrd="3" presId="urn:microsoft.com/office/officeart/2005/8/layout/vList5"/>
    <dgm:cxn modelId="{24AB99C0-212C-4FE1-9F67-0BE8BDF4DDB8}" srcId="{C6B5E139-5CCF-45DE-B637-20D1D4012A67}" destId="{4AFBCCEB-77C0-4191-9DBE-663F11C9EC37}" srcOrd="1" destOrd="0" parTransId="{546D57EB-F823-4D55-B62C-7A7D4ABE247A}" sibTransId="{0992436E-892A-48CD-957E-6A668D509FC9}"/>
    <dgm:cxn modelId="{7EB974C3-0C64-42F0-B67F-87C734A66904}" type="presOf" srcId="{DF8D37F3-6F34-4DD3-BE7C-9D2FB6FD2E62}" destId="{D6B1D77A-E3EA-428C-B8BF-5C49B298436F}" srcOrd="0" destOrd="1" presId="urn:microsoft.com/office/officeart/2005/8/layout/vList5"/>
    <dgm:cxn modelId="{B192C1CA-535F-49AA-BA57-3F2ECEAF2788}" type="presOf" srcId="{CDBD0D0C-1F6E-4818-96C5-EA59E1FCA4F5}" destId="{D6B1D77A-E3EA-428C-B8BF-5C49B298436F}" srcOrd="0" destOrd="0" presId="urn:microsoft.com/office/officeart/2005/8/layout/vList5"/>
    <dgm:cxn modelId="{A30E12F0-5C7D-4F65-933B-3947FEF97577}" type="presOf" srcId="{4AFBCCEB-77C0-4191-9DBE-663F11C9EC37}" destId="{761E1011-81A6-429A-A929-DF041B602B13}" srcOrd="0" destOrd="0" presId="urn:microsoft.com/office/officeart/2005/8/layout/vList5"/>
    <dgm:cxn modelId="{32B568F0-AB12-4137-94ED-DA09BF7E262D}" srcId="{26D13811-82E7-4BB9-A190-34946E17F773}" destId="{F3930C91-3FED-4D90-9A9A-FFCD266E6ABF}" srcOrd="2" destOrd="0" parTransId="{98B6201A-313D-4392-855A-680BE92248BB}" sibTransId="{D17DA1EE-22A4-4E91-ADEC-606F7A2F7B93}"/>
    <dgm:cxn modelId="{079875F1-975E-493B-AE00-B20A11B6AB47}" srcId="{C6B5E139-5CCF-45DE-B637-20D1D4012A67}" destId="{E8383B01-25DC-4E44-80B9-F91E06C01B35}" srcOrd="2" destOrd="0" parTransId="{9CFD66C8-64E7-412E-99F0-43CCB670D0E9}" sibTransId="{73D7696D-95AB-431D-8F4B-9F8DEDBC4A23}"/>
    <dgm:cxn modelId="{506DFCF6-4B08-4787-89A1-7D0236E78264}" srcId="{26D13811-82E7-4BB9-A190-34946E17F773}" destId="{B3AA4F6E-B61E-461C-9BC5-C99AF5F20673}" srcOrd="3" destOrd="0" parTransId="{20C719D5-F9BD-4EBD-833B-60AF37BDFC8D}" sibTransId="{259B520C-6567-494A-9889-AFFA2FADD21A}"/>
    <dgm:cxn modelId="{92391C6C-4DAD-467F-9F37-5BC770289D2B}" type="presParOf" srcId="{DFA7EEDA-1B37-4C04-8948-E3BDC5E66D3B}" destId="{01E9B917-EA92-4177-9E70-EB669A65B6A9}" srcOrd="0" destOrd="0" presId="urn:microsoft.com/office/officeart/2005/8/layout/vList5"/>
    <dgm:cxn modelId="{B8F41E51-0B99-4585-8036-09B13819A0B7}" type="presParOf" srcId="{01E9B917-EA92-4177-9E70-EB669A65B6A9}" destId="{3FD45CB6-068B-4DA6-971B-51DD9F74E1E1}" srcOrd="0" destOrd="0" presId="urn:microsoft.com/office/officeart/2005/8/layout/vList5"/>
    <dgm:cxn modelId="{84061EDC-4A98-4984-828F-E083B2DB01B4}" type="presParOf" srcId="{01E9B917-EA92-4177-9E70-EB669A65B6A9}" destId="{85927181-CFAA-41C8-80F1-756C65B8848B}" srcOrd="1" destOrd="0" presId="urn:microsoft.com/office/officeart/2005/8/layout/vList5"/>
    <dgm:cxn modelId="{16BAF507-AA56-49DB-8311-CB393F773D4F}" type="presParOf" srcId="{DFA7EEDA-1B37-4C04-8948-E3BDC5E66D3B}" destId="{EAB8D7BE-BA61-4F7A-A888-5F4D8D17995F}" srcOrd="1" destOrd="0" presId="urn:microsoft.com/office/officeart/2005/8/layout/vList5"/>
    <dgm:cxn modelId="{36DEDC4A-29DE-43BA-B65D-252A5654B078}" type="presParOf" srcId="{DFA7EEDA-1B37-4C04-8948-E3BDC5E66D3B}" destId="{F9E1B982-D97A-48F0-84B8-8CBC96540B8D}" srcOrd="2" destOrd="0" presId="urn:microsoft.com/office/officeart/2005/8/layout/vList5"/>
    <dgm:cxn modelId="{1AB5B881-B748-4574-954B-0EF0AEAA3A74}" type="presParOf" srcId="{F9E1B982-D97A-48F0-84B8-8CBC96540B8D}" destId="{761E1011-81A6-429A-A929-DF041B602B13}" srcOrd="0" destOrd="0" presId="urn:microsoft.com/office/officeart/2005/8/layout/vList5"/>
    <dgm:cxn modelId="{DD5ADDC4-1A52-40CE-A8E6-89872B994F40}" type="presParOf" srcId="{DFA7EEDA-1B37-4C04-8948-E3BDC5E66D3B}" destId="{479A0466-64E2-480C-8FA1-48DAC5A4E714}" srcOrd="3" destOrd="0" presId="urn:microsoft.com/office/officeart/2005/8/layout/vList5"/>
    <dgm:cxn modelId="{7289DAD7-5540-45AE-B6BD-484C7CB487BE}" type="presParOf" srcId="{DFA7EEDA-1B37-4C04-8948-E3BDC5E66D3B}" destId="{75F396A0-CCFC-4D58-990E-7C8F5041B698}" srcOrd="4" destOrd="0" presId="urn:microsoft.com/office/officeart/2005/8/layout/vList5"/>
    <dgm:cxn modelId="{13C73E16-EFC9-415F-86D0-1ADD99F1FFF6}" type="presParOf" srcId="{75F396A0-CCFC-4D58-990E-7C8F5041B698}" destId="{E80E7B87-2727-44E5-8E66-5E0E8CFFC919}" srcOrd="0" destOrd="0" presId="urn:microsoft.com/office/officeart/2005/8/layout/vList5"/>
    <dgm:cxn modelId="{ADBCD76C-27E1-45E8-8B36-ADCCED4FD78A}" type="presParOf" srcId="{75F396A0-CCFC-4D58-990E-7C8F5041B698}" destId="{D6B1D77A-E3EA-428C-B8BF-5C49B298436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FADDB1-15CE-47BB-B241-03894D16BBC9}"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l-GR"/>
        </a:p>
      </dgm:t>
    </dgm:pt>
    <dgm:pt modelId="{4B7701FF-D97E-4983-9F35-1CE68F7B4147}">
      <dgm:prSet>
        <dgm:style>
          <a:lnRef idx="3">
            <a:schemeClr val="lt1"/>
          </a:lnRef>
          <a:fillRef idx="1">
            <a:schemeClr val="accent1"/>
          </a:fillRef>
          <a:effectRef idx="1">
            <a:schemeClr val="accent1"/>
          </a:effectRef>
          <a:fontRef idx="minor">
            <a:schemeClr val="lt1"/>
          </a:fontRef>
        </dgm:style>
      </dgm:prSet>
      <dgm:spPr/>
      <dgm:t>
        <a:bodyPr/>
        <a:lstStyle/>
        <a:p>
          <a:r>
            <a:rPr lang="en-US" baseline="0" dirty="0"/>
            <a:t>“Third countries not associated to the </a:t>
          </a:r>
          <a:r>
            <a:rPr lang="en-US" baseline="0" dirty="0" err="1"/>
            <a:t>Programme</a:t>
          </a:r>
          <a:r>
            <a:rPr lang="en-US" baseline="0" dirty="0"/>
            <a:t>” Action KA 171</a:t>
          </a:r>
          <a:endParaRPr lang="el-GR" dirty="0"/>
        </a:p>
      </dgm:t>
    </dgm:pt>
    <dgm:pt modelId="{B1FE616C-680C-43ED-8085-C179216CE1B8}" type="parTrans" cxnId="{71A7F4FC-E0B5-4CEB-BBDF-2EB85D1CF127}">
      <dgm:prSet/>
      <dgm:spPr/>
      <dgm:t>
        <a:bodyPr/>
        <a:lstStyle/>
        <a:p>
          <a:endParaRPr lang="el-GR"/>
        </a:p>
      </dgm:t>
    </dgm:pt>
    <dgm:pt modelId="{8544DA02-BA4A-4B32-BCE1-51B6C7B543D6}" type="sibTrans" cxnId="{71A7F4FC-E0B5-4CEB-BBDF-2EB85D1CF127}">
      <dgm:prSet/>
      <dgm:spPr/>
      <dgm:t>
        <a:bodyPr/>
        <a:lstStyle/>
        <a:p>
          <a:endParaRPr lang="el-GR"/>
        </a:p>
      </dgm:t>
    </dgm:pt>
    <dgm:pt modelId="{F42CE943-AF07-4DF7-876B-B3E72CB48030}" type="pres">
      <dgm:prSet presAssocID="{ECFADDB1-15CE-47BB-B241-03894D16BBC9}" presName="Name0" presStyleCnt="0">
        <dgm:presLayoutVars>
          <dgm:dir/>
          <dgm:animLvl val="lvl"/>
          <dgm:resizeHandles val="exact"/>
        </dgm:presLayoutVars>
      </dgm:prSet>
      <dgm:spPr/>
    </dgm:pt>
    <dgm:pt modelId="{39E05842-B95E-4A92-A61C-6AE78D5236FB}" type="pres">
      <dgm:prSet presAssocID="{4B7701FF-D97E-4983-9F35-1CE68F7B4147}" presName="linNode" presStyleCnt="0"/>
      <dgm:spPr/>
    </dgm:pt>
    <dgm:pt modelId="{92E57AA5-7C5B-4228-9648-29580B61F4B5}" type="pres">
      <dgm:prSet presAssocID="{4B7701FF-D97E-4983-9F35-1CE68F7B4147}" presName="parentText" presStyleLbl="node1" presStyleIdx="0" presStyleCnt="1" custScaleX="121273">
        <dgm:presLayoutVars>
          <dgm:chMax val="1"/>
          <dgm:bulletEnabled val="1"/>
        </dgm:presLayoutVars>
      </dgm:prSet>
      <dgm:spPr>
        <a:prstGeom prst="bevel">
          <a:avLst/>
        </a:prstGeom>
      </dgm:spPr>
    </dgm:pt>
  </dgm:ptLst>
  <dgm:cxnLst>
    <dgm:cxn modelId="{27E3E3A1-08DD-45EF-A280-0E664C325235}" type="presOf" srcId="{ECFADDB1-15CE-47BB-B241-03894D16BBC9}" destId="{F42CE943-AF07-4DF7-876B-B3E72CB48030}" srcOrd="0" destOrd="0" presId="urn:microsoft.com/office/officeart/2005/8/layout/vList5"/>
    <dgm:cxn modelId="{A321ECA9-1232-4EE1-B719-F0117A22F97B}" type="presOf" srcId="{4B7701FF-D97E-4983-9F35-1CE68F7B4147}" destId="{92E57AA5-7C5B-4228-9648-29580B61F4B5}" srcOrd="0" destOrd="0" presId="urn:microsoft.com/office/officeart/2005/8/layout/vList5"/>
    <dgm:cxn modelId="{71A7F4FC-E0B5-4CEB-BBDF-2EB85D1CF127}" srcId="{ECFADDB1-15CE-47BB-B241-03894D16BBC9}" destId="{4B7701FF-D97E-4983-9F35-1CE68F7B4147}" srcOrd="0" destOrd="0" parTransId="{B1FE616C-680C-43ED-8085-C179216CE1B8}" sibTransId="{8544DA02-BA4A-4B32-BCE1-51B6C7B543D6}"/>
    <dgm:cxn modelId="{CD268AF3-C8B0-4DC0-80B2-CA5BDFC4D542}" type="presParOf" srcId="{F42CE943-AF07-4DF7-876B-B3E72CB48030}" destId="{39E05842-B95E-4A92-A61C-6AE78D5236FB}" srcOrd="0" destOrd="0" presId="urn:microsoft.com/office/officeart/2005/8/layout/vList5"/>
    <dgm:cxn modelId="{CD975993-B577-4CE3-B949-190DF3789C3D}" type="presParOf" srcId="{39E05842-B95E-4A92-A61C-6AE78D5236FB}" destId="{92E57AA5-7C5B-4228-9648-29580B61F4B5}"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84F30E2-467D-462A-8320-B39C146370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B773E6E4-CF5C-4CD9-8773-1CCF205F58D5}">
      <dgm:prSet/>
      <dgm:spPr/>
      <dgm:t>
        <a:bodyPr/>
        <a:lstStyle/>
        <a:p>
          <a:r>
            <a:rPr lang="en-US" b="1" u="none" dirty="0"/>
            <a:t>Individual support for physical mobility – base amounts for long-term mobility for Greek outgoing students</a:t>
          </a:r>
          <a:endParaRPr lang="el-GR" u="none" dirty="0"/>
        </a:p>
      </dgm:t>
    </dgm:pt>
    <dgm:pt modelId="{E4F37054-0E5B-45F5-9458-BBEBDF804931}" type="parTrans" cxnId="{7A2F78FF-EDE7-40EE-8731-804B55BF9B21}">
      <dgm:prSet/>
      <dgm:spPr/>
      <dgm:t>
        <a:bodyPr/>
        <a:lstStyle/>
        <a:p>
          <a:endParaRPr lang="el-GR"/>
        </a:p>
      </dgm:t>
    </dgm:pt>
    <dgm:pt modelId="{750B48EA-E2E0-44C2-908D-0A1B3DC27EB6}" type="sibTrans" cxnId="{7A2F78FF-EDE7-40EE-8731-804B55BF9B21}">
      <dgm:prSet/>
      <dgm:spPr/>
      <dgm:t>
        <a:bodyPr/>
        <a:lstStyle/>
        <a:p>
          <a:endParaRPr lang="el-GR"/>
        </a:p>
      </dgm:t>
    </dgm:pt>
    <dgm:pt modelId="{1F247E99-3F74-4FE0-AA0D-8DA9AC1C25A4}" type="pres">
      <dgm:prSet presAssocID="{684F30E2-467D-462A-8320-B39C14637043}" presName="Name0" presStyleCnt="0">
        <dgm:presLayoutVars>
          <dgm:dir/>
          <dgm:animLvl val="lvl"/>
          <dgm:resizeHandles val="exact"/>
        </dgm:presLayoutVars>
      </dgm:prSet>
      <dgm:spPr/>
    </dgm:pt>
    <dgm:pt modelId="{D3CD3929-C64B-4CBF-B279-585F02F55807}" type="pres">
      <dgm:prSet presAssocID="{B773E6E4-CF5C-4CD9-8773-1CCF205F58D5}" presName="linNode" presStyleCnt="0"/>
      <dgm:spPr/>
    </dgm:pt>
    <dgm:pt modelId="{A6E1DBDA-1855-4505-9947-096258DE4D02}" type="pres">
      <dgm:prSet presAssocID="{B773E6E4-CF5C-4CD9-8773-1CCF205F58D5}" presName="parentText" presStyleLbl="node1" presStyleIdx="0" presStyleCnt="1" custScaleX="140070">
        <dgm:presLayoutVars>
          <dgm:chMax val="1"/>
          <dgm:bulletEnabled val="1"/>
        </dgm:presLayoutVars>
      </dgm:prSet>
      <dgm:spPr>
        <a:prstGeom prst="bevel">
          <a:avLst/>
        </a:prstGeom>
      </dgm:spPr>
    </dgm:pt>
  </dgm:ptLst>
  <dgm:cxnLst>
    <dgm:cxn modelId="{7F7EBF82-09E9-410C-8933-A49674BEA0D8}" type="presOf" srcId="{684F30E2-467D-462A-8320-B39C14637043}" destId="{1F247E99-3F74-4FE0-AA0D-8DA9AC1C25A4}" srcOrd="0" destOrd="0" presId="urn:microsoft.com/office/officeart/2005/8/layout/vList5"/>
    <dgm:cxn modelId="{8D03C6C8-1CC2-4D7F-B21E-B3DEA09AE2A7}" type="presOf" srcId="{B773E6E4-CF5C-4CD9-8773-1CCF205F58D5}" destId="{A6E1DBDA-1855-4505-9947-096258DE4D02}" srcOrd="0" destOrd="0" presId="urn:microsoft.com/office/officeart/2005/8/layout/vList5"/>
    <dgm:cxn modelId="{7A2F78FF-EDE7-40EE-8731-804B55BF9B21}" srcId="{684F30E2-467D-462A-8320-B39C14637043}" destId="{B773E6E4-CF5C-4CD9-8773-1CCF205F58D5}" srcOrd="0" destOrd="0" parTransId="{E4F37054-0E5B-45F5-9458-BBEBDF804931}" sibTransId="{750B48EA-E2E0-44C2-908D-0A1B3DC27EB6}"/>
    <dgm:cxn modelId="{C42FE94B-5D47-4615-A072-A236DDB4B7AC}" type="presParOf" srcId="{1F247E99-3F74-4FE0-AA0D-8DA9AC1C25A4}" destId="{D3CD3929-C64B-4CBF-B279-585F02F55807}" srcOrd="0" destOrd="0" presId="urn:microsoft.com/office/officeart/2005/8/layout/vList5"/>
    <dgm:cxn modelId="{7210C1F3-4187-4F80-BB10-26B7701FE14A}" type="presParOf" srcId="{D3CD3929-C64B-4CBF-B279-585F02F55807}" destId="{A6E1DBDA-1855-4505-9947-096258DE4D02}"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595BAD-5E63-4DFA-94E1-3046739077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E640D1B0-E4EE-4889-BB1A-BD84224EE86B}">
      <dgm:prSet/>
      <dgm:spPr/>
      <dgm:t>
        <a:bodyPr/>
        <a:lstStyle/>
        <a:p>
          <a:r>
            <a:rPr lang="en-US" b="1" u="none" dirty="0"/>
            <a:t>Individual support for physical mobility – base amounts for long-term mobility for Greek outgoing students</a:t>
          </a:r>
          <a:endParaRPr lang="el-GR" u="none" dirty="0"/>
        </a:p>
      </dgm:t>
    </dgm:pt>
    <dgm:pt modelId="{92755BB5-5E98-4068-8F20-A47056EFDE6C}" type="parTrans" cxnId="{2B7DC8F8-331F-42F0-AF0F-97BC223DB06C}">
      <dgm:prSet/>
      <dgm:spPr/>
      <dgm:t>
        <a:bodyPr/>
        <a:lstStyle/>
        <a:p>
          <a:endParaRPr lang="el-GR"/>
        </a:p>
      </dgm:t>
    </dgm:pt>
    <dgm:pt modelId="{C3579E6D-B94D-4983-BACD-A4B3D03DFEE7}" type="sibTrans" cxnId="{2B7DC8F8-331F-42F0-AF0F-97BC223DB06C}">
      <dgm:prSet/>
      <dgm:spPr/>
      <dgm:t>
        <a:bodyPr/>
        <a:lstStyle/>
        <a:p>
          <a:endParaRPr lang="el-GR"/>
        </a:p>
      </dgm:t>
    </dgm:pt>
    <dgm:pt modelId="{57ED530C-3FAF-4938-B626-1CA42028824C}" type="pres">
      <dgm:prSet presAssocID="{F2595BAD-5E63-4DFA-94E1-30467390773F}" presName="Name0" presStyleCnt="0">
        <dgm:presLayoutVars>
          <dgm:dir/>
          <dgm:animLvl val="lvl"/>
          <dgm:resizeHandles val="exact"/>
        </dgm:presLayoutVars>
      </dgm:prSet>
      <dgm:spPr/>
    </dgm:pt>
    <dgm:pt modelId="{8208772E-7CFE-416F-8846-1E61676819E7}" type="pres">
      <dgm:prSet presAssocID="{E640D1B0-E4EE-4889-BB1A-BD84224EE86B}" presName="linNode" presStyleCnt="0"/>
      <dgm:spPr/>
    </dgm:pt>
    <dgm:pt modelId="{587BE66E-9423-482E-B00B-DDE8EB5D6337}" type="pres">
      <dgm:prSet presAssocID="{E640D1B0-E4EE-4889-BB1A-BD84224EE86B}" presName="parentText" presStyleLbl="node1" presStyleIdx="0" presStyleCnt="1" custScaleX="138889">
        <dgm:presLayoutVars>
          <dgm:chMax val="1"/>
          <dgm:bulletEnabled val="1"/>
        </dgm:presLayoutVars>
      </dgm:prSet>
      <dgm:spPr>
        <a:prstGeom prst="bevel">
          <a:avLst/>
        </a:prstGeom>
      </dgm:spPr>
    </dgm:pt>
  </dgm:ptLst>
  <dgm:cxnLst>
    <dgm:cxn modelId="{06E79626-F89E-4981-B396-379D05BD5378}" type="presOf" srcId="{E640D1B0-E4EE-4889-BB1A-BD84224EE86B}" destId="{587BE66E-9423-482E-B00B-DDE8EB5D6337}" srcOrd="0" destOrd="0" presId="urn:microsoft.com/office/officeart/2005/8/layout/vList5"/>
    <dgm:cxn modelId="{2DD61B9E-26F5-4984-9E4B-17508E8D833A}" type="presOf" srcId="{F2595BAD-5E63-4DFA-94E1-30467390773F}" destId="{57ED530C-3FAF-4938-B626-1CA42028824C}" srcOrd="0" destOrd="0" presId="urn:microsoft.com/office/officeart/2005/8/layout/vList5"/>
    <dgm:cxn modelId="{2B7DC8F8-331F-42F0-AF0F-97BC223DB06C}" srcId="{F2595BAD-5E63-4DFA-94E1-30467390773F}" destId="{E640D1B0-E4EE-4889-BB1A-BD84224EE86B}" srcOrd="0" destOrd="0" parTransId="{92755BB5-5E98-4068-8F20-A47056EFDE6C}" sibTransId="{C3579E6D-B94D-4983-BACD-A4B3D03DFEE7}"/>
    <dgm:cxn modelId="{8DEEA58D-C971-412A-BF9B-5C809F121D5C}" type="presParOf" srcId="{57ED530C-3FAF-4938-B626-1CA42028824C}" destId="{8208772E-7CFE-416F-8846-1E61676819E7}" srcOrd="0" destOrd="0" presId="urn:microsoft.com/office/officeart/2005/8/layout/vList5"/>
    <dgm:cxn modelId="{BD814DC2-8F61-4B9E-AB50-71CB4553A909}" type="presParOf" srcId="{8208772E-7CFE-416F-8846-1E61676819E7}" destId="{587BE66E-9423-482E-B00B-DDE8EB5D6337}"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E80638-0232-44BD-8249-EDBEF6BF66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EBFBFA93-CB19-46F4-853D-2CDD7041146E}">
      <dgm:prSet custT="1"/>
      <dgm:spPr/>
      <dgm:t>
        <a:bodyPr/>
        <a:lstStyle/>
        <a:p>
          <a:r>
            <a:rPr lang="en-US" sz="2000" b="1" u="none" dirty="0"/>
            <a:t>STUDENTS AND RECENT GRADUATES WITH FEWER OPPORTUNITIES - TOP-UP AMOUNT TO THE INDIVIDUAL SUPPORT FOR LONG-TERM MOBILITY</a:t>
          </a:r>
          <a:endParaRPr lang="el-GR" sz="2000" u="none" dirty="0"/>
        </a:p>
      </dgm:t>
    </dgm:pt>
    <dgm:pt modelId="{769D7692-82D9-4683-862B-FB67FC597B3B}" type="parTrans" cxnId="{D4BC9946-1401-4309-854D-F0BCF1EF07BE}">
      <dgm:prSet/>
      <dgm:spPr/>
      <dgm:t>
        <a:bodyPr/>
        <a:lstStyle/>
        <a:p>
          <a:endParaRPr lang="el-GR"/>
        </a:p>
      </dgm:t>
    </dgm:pt>
    <dgm:pt modelId="{86B36B48-B71B-41B5-8E42-61DA0674E095}" type="sibTrans" cxnId="{D4BC9946-1401-4309-854D-F0BCF1EF07BE}">
      <dgm:prSet/>
      <dgm:spPr/>
      <dgm:t>
        <a:bodyPr/>
        <a:lstStyle/>
        <a:p>
          <a:endParaRPr lang="el-GR"/>
        </a:p>
      </dgm:t>
    </dgm:pt>
    <dgm:pt modelId="{14BA1D83-2138-4943-AA22-C6993656EE3E}" type="pres">
      <dgm:prSet presAssocID="{3CE80638-0232-44BD-8249-EDBEF6BF66B1}" presName="Name0" presStyleCnt="0">
        <dgm:presLayoutVars>
          <dgm:dir/>
          <dgm:animLvl val="lvl"/>
          <dgm:resizeHandles val="exact"/>
        </dgm:presLayoutVars>
      </dgm:prSet>
      <dgm:spPr/>
    </dgm:pt>
    <dgm:pt modelId="{99C6B857-0BB5-4AF8-BF3F-0D6BD9558512}" type="pres">
      <dgm:prSet presAssocID="{EBFBFA93-CB19-46F4-853D-2CDD7041146E}" presName="linNode" presStyleCnt="0"/>
      <dgm:spPr/>
    </dgm:pt>
    <dgm:pt modelId="{A3D3BAD2-53EA-4A02-BE2D-3CDF1E043E60}" type="pres">
      <dgm:prSet presAssocID="{EBFBFA93-CB19-46F4-853D-2CDD7041146E}" presName="parentText" presStyleLbl="node1" presStyleIdx="0" presStyleCnt="1" custScaleX="149337" custLinFactNeighborX="-306" custLinFactNeighborY="14792">
        <dgm:presLayoutVars>
          <dgm:chMax val="1"/>
          <dgm:bulletEnabled val="1"/>
        </dgm:presLayoutVars>
      </dgm:prSet>
      <dgm:spPr>
        <a:prstGeom prst="bevel">
          <a:avLst/>
        </a:prstGeom>
      </dgm:spPr>
    </dgm:pt>
  </dgm:ptLst>
  <dgm:cxnLst>
    <dgm:cxn modelId="{FBEED93B-5C9F-4023-9A9C-EC65E65627EF}" type="presOf" srcId="{3CE80638-0232-44BD-8249-EDBEF6BF66B1}" destId="{14BA1D83-2138-4943-AA22-C6993656EE3E}" srcOrd="0" destOrd="0" presId="urn:microsoft.com/office/officeart/2005/8/layout/vList5"/>
    <dgm:cxn modelId="{D4BC9946-1401-4309-854D-F0BCF1EF07BE}" srcId="{3CE80638-0232-44BD-8249-EDBEF6BF66B1}" destId="{EBFBFA93-CB19-46F4-853D-2CDD7041146E}" srcOrd="0" destOrd="0" parTransId="{769D7692-82D9-4683-862B-FB67FC597B3B}" sibTransId="{86B36B48-B71B-41B5-8E42-61DA0674E095}"/>
    <dgm:cxn modelId="{B1EA39DC-A59A-4AAD-83D4-E11A99450200}" type="presOf" srcId="{EBFBFA93-CB19-46F4-853D-2CDD7041146E}" destId="{A3D3BAD2-53EA-4A02-BE2D-3CDF1E043E60}" srcOrd="0" destOrd="0" presId="urn:microsoft.com/office/officeart/2005/8/layout/vList5"/>
    <dgm:cxn modelId="{532EE422-A5C9-450F-96C0-C05162C13A9C}" type="presParOf" srcId="{14BA1D83-2138-4943-AA22-C6993656EE3E}" destId="{99C6B857-0BB5-4AF8-BF3F-0D6BD9558512}" srcOrd="0" destOrd="0" presId="urn:microsoft.com/office/officeart/2005/8/layout/vList5"/>
    <dgm:cxn modelId="{617EEA74-A83C-4521-BF77-5696B3689EA3}" type="presParOf" srcId="{99C6B857-0BB5-4AF8-BF3F-0D6BD9558512}" destId="{A3D3BAD2-53EA-4A02-BE2D-3CDF1E043E60}"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E75B2CA-CED7-4088-90BF-7C5B55F02CCD}"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l-GR"/>
        </a:p>
      </dgm:t>
    </dgm:pt>
    <dgm:pt modelId="{1D5325CD-F084-40A6-AEB2-C71F56F89DE2}">
      <dgm:prSet custT="1">
        <dgm:style>
          <a:lnRef idx="2">
            <a:schemeClr val="accent1"/>
          </a:lnRef>
          <a:fillRef idx="1">
            <a:schemeClr val="lt1"/>
          </a:fillRef>
          <a:effectRef idx="0">
            <a:schemeClr val="accent1"/>
          </a:effectRef>
          <a:fontRef idx="minor">
            <a:schemeClr val="dk1"/>
          </a:fontRef>
        </dgm:style>
      </dgm:prSet>
      <dgm:spPr/>
      <dgm:t>
        <a:bodyPr/>
        <a:lstStyle/>
        <a:p>
          <a:r>
            <a:rPr lang="en-US" sz="1600" b="1" i="0" u="none" baseline="0" dirty="0">
              <a:solidFill>
                <a:srgbClr val="0070C0"/>
              </a:solidFill>
            </a:rPr>
            <a:t>Students and recent graduates with fewer opportunities receive a top-up amount to the individual support of their EU Erasmus+ grant with an amount of 250 EUR per month.</a:t>
          </a:r>
          <a:endParaRPr lang="el-GR" sz="1600" b="1" u="none" dirty="0">
            <a:solidFill>
              <a:srgbClr val="0070C0"/>
            </a:solidFill>
          </a:endParaRPr>
        </a:p>
      </dgm:t>
    </dgm:pt>
    <dgm:pt modelId="{606781E0-29D5-4AC7-A504-EEEFFE46DF4D}" type="parTrans" cxnId="{E01FB9BA-65AB-4144-AB7D-6A0EFCA154BA}">
      <dgm:prSet/>
      <dgm:spPr/>
      <dgm:t>
        <a:bodyPr/>
        <a:lstStyle/>
        <a:p>
          <a:endParaRPr lang="el-GR"/>
        </a:p>
      </dgm:t>
    </dgm:pt>
    <dgm:pt modelId="{0D91DA87-8DFE-4D5A-9FD6-871CBDF85450}" type="sibTrans" cxnId="{E01FB9BA-65AB-4144-AB7D-6A0EFCA154BA}">
      <dgm:prSet/>
      <dgm:spPr/>
      <dgm:t>
        <a:bodyPr/>
        <a:lstStyle/>
        <a:p>
          <a:endParaRPr lang="el-GR"/>
        </a:p>
      </dgm:t>
    </dgm:pt>
    <dgm:pt modelId="{2C8EEF20-5AA4-4394-80AA-60FA298BB4E1}" type="pres">
      <dgm:prSet presAssocID="{7E75B2CA-CED7-4088-90BF-7C5B55F02CCD}" presName="Name0" presStyleCnt="0">
        <dgm:presLayoutVars>
          <dgm:dir/>
          <dgm:animLvl val="lvl"/>
          <dgm:resizeHandles val="exact"/>
        </dgm:presLayoutVars>
      </dgm:prSet>
      <dgm:spPr/>
    </dgm:pt>
    <dgm:pt modelId="{33524ACB-915D-4B01-9CAF-8A8ED82DB17E}" type="pres">
      <dgm:prSet presAssocID="{1D5325CD-F084-40A6-AEB2-C71F56F89DE2}" presName="linNode" presStyleCnt="0"/>
      <dgm:spPr/>
    </dgm:pt>
    <dgm:pt modelId="{F4408DE7-2E57-4D9B-AEAF-5404300DA777}" type="pres">
      <dgm:prSet presAssocID="{1D5325CD-F084-40A6-AEB2-C71F56F89DE2}" presName="parentText" presStyleLbl="node1" presStyleIdx="0" presStyleCnt="1" custScaleX="92748" custScaleY="81849" custLinFactNeighborX="0" custLinFactNeighborY="2106">
        <dgm:presLayoutVars>
          <dgm:chMax val="1"/>
          <dgm:bulletEnabled val="1"/>
        </dgm:presLayoutVars>
      </dgm:prSet>
      <dgm:spPr>
        <a:prstGeom prst="bevel">
          <a:avLst/>
        </a:prstGeom>
      </dgm:spPr>
    </dgm:pt>
  </dgm:ptLst>
  <dgm:cxnLst>
    <dgm:cxn modelId="{32B95C36-5751-4791-A6F3-E2571FCFBA7F}" type="presOf" srcId="{1D5325CD-F084-40A6-AEB2-C71F56F89DE2}" destId="{F4408DE7-2E57-4D9B-AEAF-5404300DA777}" srcOrd="0" destOrd="0" presId="urn:microsoft.com/office/officeart/2005/8/layout/vList5"/>
    <dgm:cxn modelId="{44DD3270-F085-4F1B-B6AC-9864B9FC57E9}" type="presOf" srcId="{7E75B2CA-CED7-4088-90BF-7C5B55F02CCD}" destId="{2C8EEF20-5AA4-4394-80AA-60FA298BB4E1}" srcOrd="0" destOrd="0" presId="urn:microsoft.com/office/officeart/2005/8/layout/vList5"/>
    <dgm:cxn modelId="{E01FB9BA-65AB-4144-AB7D-6A0EFCA154BA}" srcId="{7E75B2CA-CED7-4088-90BF-7C5B55F02CCD}" destId="{1D5325CD-F084-40A6-AEB2-C71F56F89DE2}" srcOrd="0" destOrd="0" parTransId="{606781E0-29D5-4AC7-A504-EEEFFE46DF4D}" sibTransId="{0D91DA87-8DFE-4D5A-9FD6-871CBDF85450}"/>
    <dgm:cxn modelId="{8AF28832-727B-4789-BAB7-5C13FBE4208F}" type="presParOf" srcId="{2C8EEF20-5AA4-4394-80AA-60FA298BB4E1}" destId="{33524ACB-915D-4B01-9CAF-8A8ED82DB17E}" srcOrd="0" destOrd="0" presId="urn:microsoft.com/office/officeart/2005/8/layout/vList5"/>
    <dgm:cxn modelId="{2980C292-73C3-41A1-86D9-5ECE70FFD1DC}" type="presParOf" srcId="{33524ACB-915D-4B01-9CAF-8A8ED82DB17E}" destId="{F4408DE7-2E57-4D9B-AEAF-5404300DA777}"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414FE63-A60E-4C60-B3AB-BC27F1E4AD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228B8E59-2EAE-468F-82A6-E31F3448AA54}">
      <dgm:prSet/>
      <dgm:spPr/>
      <dgm:t>
        <a:bodyPr/>
        <a:lstStyle/>
        <a:p>
          <a:r>
            <a:rPr lang="en-US" b="1" u="none" dirty="0"/>
            <a:t>BASE AMOUNTS OF INDIVIDUAL SUPPORT (BLENDED MOBILITY AND DOCTORAL SHORT-TERM MOBILITY) for Greek outgoing students</a:t>
          </a:r>
          <a:endParaRPr lang="el-GR" u="none" dirty="0"/>
        </a:p>
      </dgm:t>
    </dgm:pt>
    <dgm:pt modelId="{667B4370-52C9-42A8-A5F0-C081A6BC81B0}" type="parTrans" cxnId="{429CF076-DE91-4C55-9DC0-4475FE044410}">
      <dgm:prSet/>
      <dgm:spPr/>
      <dgm:t>
        <a:bodyPr/>
        <a:lstStyle/>
        <a:p>
          <a:endParaRPr lang="el-GR"/>
        </a:p>
      </dgm:t>
    </dgm:pt>
    <dgm:pt modelId="{3AD11B65-0DA5-4CF3-8B45-BDA2552427C3}" type="sibTrans" cxnId="{429CF076-DE91-4C55-9DC0-4475FE044410}">
      <dgm:prSet/>
      <dgm:spPr/>
      <dgm:t>
        <a:bodyPr/>
        <a:lstStyle/>
        <a:p>
          <a:endParaRPr lang="el-GR"/>
        </a:p>
      </dgm:t>
    </dgm:pt>
    <dgm:pt modelId="{EA308D7B-B500-4CB1-B0F6-F7E7B9428275}" type="pres">
      <dgm:prSet presAssocID="{5414FE63-A60E-4C60-B3AB-BC27F1E4ADCE}" presName="Name0" presStyleCnt="0">
        <dgm:presLayoutVars>
          <dgm:dir/>
          <dgm:animLvl val="lvl"/>
          <dgm:resizeHandles val="exact"/>
        </dgm:presLayoutVars>
      </dgm:prSet>
      <dgm:spPr/>
    </dgm:pt>
    <dgm:pt modelId="{2B157693-C070-4B4A-8342-EEC1C1DB2C36}" type="pres">
      <dgm:prSet presAssocID="{228B8E59-2EAE-468F-82A6-E31F3448AA54}" presName="linNode" presStyleCnt="0"/>
      <dgm:spPr/>
    </dgm:pt>
    <dgm:pt modelId="{594D3A3D-BCC8-42AD-A6C6-F05A724B3079}" type="pres">
      <dgm:prSet presAssocID="{228B8E59-2EAE-468F-82A6-E31F3448AA54}" presName="parentText" presStyleLbl="node1" presStyleIdx="0" presStyleCnt="1" custScaleX="143653" custLinFactNeighborX="-1649" custLinFactNeighborY="7268">
        <dgm:presLayoutVars>
          <dgm:chMax val="1"/>
          <dgm:bulletEnabled val="1"/>
        </dgm:presLayoutVars>
      </dgm:prSet>
      <dgm:spPr>
        <a:prstGeom prst="bevel">
          <a:avLst/>
        </a:prstGeom>
      </dgm:spPr>
    </dgm:pt>
  </dgm:ptLst>
  <dgm:cxnLst>
    <dgm:cxn modelId="{429CF076-DE91-4C55-9DC0-4475FE044410}" srcId="{5414FE63-A60E-4C60-B3AB-BC27F1E4ADCE}" destId="{228B8E59-2EAE-468F-82A6-E31F3448AA54}" srcOrd="0" destOrd="0" parTransId="{667B4370-52C9-42A8-A5F0-C081A6BC81B0}" sibTransId="{3AD11B65-0DA5-4CF3-8B45-BDA2552427C3}"/>
    <dgm:cxn modelId="{2FF26B93-B899-4505-A7F7-B235AE338846}" type="presOf" srcId="{5414FE63-A60E-4C60-B3AB-BC27F1E4ADCE}" destId="{EA308D7B-B500-4CB1-B0F6-F7E7B9428275}" srcOrd="0" destOrd="0" presId="urn:microsoft.com/office/officeart/2005/8/layout/vList5"/>
    <dgm:cxn modelId="{BACBBAEC-4884-4756-8A49-F290B8C9C77A}" type="presOf" srcId="{228B8E59-2EAE-468F-82A6-E31F3448AA54}" destId="{594D3A3D-BCC8-42AD-A6C6-F05A724B3079}" srcOrd="0" destOrd="0" presId="urn:microsoft.com/office/officeart/2005/8/layout/vList5"/>
    <dgm:cxn modelId="{DCD09248-F045-41D2-A8AA-9CFE0B34D6DF}" type="presParOf" srcId="{EA308D7B-B500-4CB1-B0F6-F7E7B9428275}" destId="{2B157693-C070-4B4A-8342-EEC1C1DB2C36}" srcOrd="0" destOrd="0" presId="urn:microsoft.com/office/officeart/2005/8/layout/vList5"/>
    <dgm:cxn modelId="{4627C6E8-A86F-4E0E-8533-84CE36ED16CE}" type="presParOf" srcId="{2B157693-C070-4B4A-8342-EEC1C1DB2C36}" destId="{594D3A3D-BCC8-42AD-A6C6-F05A724B3079}"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3000EC1-DBE9-4CF5-BE23-F20CA8333E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6C0E618D-5C3E-472D-BCA9-8A5301742BA2}">
      <dgm:prSet custT="1"/>
      <dgm:spPr/>
      <dgm:t>
        <a:bodyPr/>
        <a:lstStyle/>
        <a:p>
          <a:r>
            <a:rPr lang="en-US" sz="2200" b="1" i="0" baseline="0" dirty="0"/>
            <a:t>Students and recent graduates with fewer opportunities </a:t>
          </a:r>
          <a:r>
            <a:rPr lang="en-US" sz="2200" b="1" i="0" u="sng" baseline="0" dirty="0"/>
            <a:t>receive</a:t>
          </a:r>
          <a:r>
            <a:rPr lang="en-US" sz="2200" b="1" i="0" baseline="0" dirty="0"/>
            <a:t> a top-up amount to the individual support of their EU Erasmus+ grant </a:t>
          </a:r>
          <a:r>
            <a:rPr lang="en-US" sz="2200" b="1" dirty="0"/>
            <a:t>:</a:t>
          </a:r>
          <a:endParaRPr lang="el-GR" sz="2200" b="1" dirty="0"/>
        </a:p>
      </dgm:t>
    </dgm:pt>
    <dgm:pt modelId="{05B872F8-00A4-41C9-8C5A-4B05288E3137}" type="parTrans" cxnId="{0CB800C7-D066-4DF7-88D7-006AB5DCD932}">
      <dgm:prSet/>
      <dgm:spPr/>
      <dgm:t>
        <a:bodyPr/>
        <a:lstStyle/>
        <a:p>
          <a:endParaRPr lang="el-GR"/>
        </a:p>
      </dgm:t>
    </dgm:pt>
    <dgm:pt modelId="{CA85C34F-D27F-43B4-946F-50BDF25F7341}" type="sibTrans" cxnId="{0CB800C7-D066-4DF7-88D7-006AB5DCD932}">
      <dgm:prSet/>
      <dgm:spPr/>
      <dgm:t>
        <a:bodyPr/>
        <a:lstStyle/>
        <a:p>
          <a:endParaRPr lang="el-GR"/>
        </a:p>
      </dgm:t>
    </dgm:pt>
    <dgm:pt modelId="{D8B692E5-22ED-4CE0-8121-06B4C4832DFD}">
      <dgm:prSet custT="1">
        <dgm:style>
          <a:lnRef idx="2">
            <a:schemeClr val="accent1"/>
          </a:lnRef>
          <a:fillRef idx="1">
            <a:schemeClr val="lt1"/>
          </a:fillRef>
          <a:effectRef idx="0">
            <a:schemeClr val="accent1"/>
          </a:effectRef>
          <a:fontRef idx="minor">
            <a:schemeClr val="dk1"/>
          </a:fontRef>
        </dgm:style>
      </dgm:prSet>
      <dgm:spPr/>
      <dgm:t>
        <a:bodyPr/>
        <a:lstStyle/>
        <a:p>
          <a:r>
            <a:rPr lang="en-US" sz="2000" b="1" i="0" u="none" baseline="0" dirty="0">
              <a:solidFill>
                <a:srgbClr val="0070C0"/>
              </a:solidFill>
            </a:rPr>
            <a:t>100 EUR for a physical mobility activity period of 5-14 days </a:t>
          </a:r>
          <a:endParaRPr lang="el-GR" sz="2000" b="1" u="none" dirty="0">
            <a:solidFill>
              <a:srgbClr val="0070C0"/>
            </a:solidFill>
          </a:endParaRPr>
        </a:p>
      </dgm:t>
    </dgm:pt>
    <dgm:pt modelId="{89184CAC-7C6C-448D-9124-F9C663851B71}" type="parTrans" cxnId="{1AECA73D-4332-4D1E-9C94-89BD9AD8D452}">
      <dgm:prSet/>
      <dgm:spPr/>
      <dgm:t>
        <a:bodyPr/>
        <a:lstStyle/>
        <a:p>
          <a:endParaRPr lang="el-GR"/>
        </a:p>
      </dgm:t>
    </dgm:pt>
    <dgm:pt modelId="{01E4D133-AE99-4778-8BDE-772C68AE098A}" type="sibTrans" cxnId="{1AECA73D-4332-4D1E-9C94-89BD9AD8D452}">
      <dgm:prSet/>
      <dgm:spPr/>
      <dgm:t>
        <a:bodyPr/>
        <a:lstStyle/>
        <a:p>
          <a:endParaRPr lang="el-GR"/>
        </a:p>
      </dgm:t>
    </dgm:pt>
    <dgm:pt modelId="{7F52E5D4-00AB-4BEC-9C70-146314197761}">
      <dgm:prSet custT="1">
        <dgm:style>
          <a:lnRef idx="2">
            <a:schemeClr val="accent1"/>
          </a:lnRef>
          <a:fillRef idx="1">
            <a:schemeClr val="lt1"/>
          </a:fillRef>
          <a:effectRef idx="0">
            <a:schemeClr val="accent1"/>
          </a:effectRef>
          <a:fontRef idx="minor">
            <a:schemeClr val="dk1"/>
          </a:fontRef>
        </dgm:style>
      </dgm:prSet>
      <dgm:spPr/>
      <dgm:t>
        <a:bodyPr/>
        <a:lstStyle/>
        <a:p>
          <a:r>
            <a:rPr lang="en-US" sz="2000" b="1" i="0" u="none" baseline="0" dirty="0">
              <a:solidFill>
                <a:srgbClr val="0070C0"/>
              </a:solidFill>
            </a:rPr>
            <a:t>150 EUR for the one of 15-30 days.</a:t>
          </a:r>
          <a:endParaRPr lang="el-GR" sz="2000" b="1" u="none" dirty="0">
            <a:solidFill>
              <a:srgbClr val="0070C0"/>
            </a:solidFill>
          </a:endParaRPr>
        </a:p>
      </dgm:t>
    </dgm:pt>
    <dgm:pt modelId="{910F6AD8-2CAF-482F-A92F-ED5337164CB7}" type="parTrans" cxnId="{5C92B4CA-F961-4DEC-9945-95A3AC14B077}">
      <dgm:prSet/>
      <dgm:spPr/>
      <dgm:t>
        <a:bodyPr/>
        <a:lstStyle/>
        <a:p>
          <a:endParaRPr lang="el-GR"/>
        </a:p>
      </dgm:t>
    </dgm:pt>
    <dgm:pt modelId="{2EB783FB-A424-4965-8B2D-D80E562594AF}" type="sibTrans" cxnId="{5C92B4CA-F961-4DEC-9945-95A3AC14B077}">
      <dgm:prSet/>
      <dgm:spPr/>
      <dgm:t>
        <a:bodyPr/>
        <a:lstStyle/>
        <a:p>
          <a:endParaRPr lang="el-GR"/>
        </a:p>
      </dgm:t>
    </dgm:pt>
    <dgm:pt modelId="{9C228428-7CDB-46A6-9751-31D87FE6287F}" type="pres">
      <dgm:prSet presAssocID="{93000EC1-DBE9-4CF5-BE23-F20CA8333EFF}" presName="Name0" presStyleCnt="0">
        <dgm:presLayoutVars>
          <dgm:dir/>
          <dgm:animLvl val="lvl"/>
          <dgm:resizeHandles val="exact"/>
        </dgm:presLayoutVars>
      </dgm:prSet>
      <dgm:spPr/>
    </dgm:pt>
    <dgm:pt modelId="{E9DB194A-2120-4FC7-A9D6-97F5053DA161}" type="pres">
      <dgm:prSet presAssocID="{6C0E618D-5C3E-472D-BCA9-8A5301742BA2}" presName="composite" presStyleCnt="0"/>
      <dgm:spPr/>
    </dgm:pt>
    <dgm:pt modelId="{F8B4E8BA-596B-49C3-9107-6899B77D0B3F}" type="pres">
      <dgm:prSet presAssocID="{6C0E618D-5C3E-472D-BCA9-8A5301742BA2}" presName="parTx" presStyleLbl="alignNode1" presStyleIdx="0" presStyleCnt="1" custLinFactNeighborX="582" custLinFactNeighborY="-51316">
        <dgm:presLayoutVars>
          <dgm:chMax val="0"/>
          <dgm:chPref val="0"/>
          <dgm:bulletEnabled val="1"/>
        </dgm:presLayoutVars>
      </dgm:prSet>
      <dgm:spPr>
        <a:prstGeom prst="bevel">
          <a:avLst/>
        </a:prstGeom>
      </dgm:spPr>
    </dgm:pt>
    <dgm:pt modelId="{7C83B8DE-3D41-41D2-8B8A-B801C3C69CE5}" type="pres">
      <dgm:prSet presAssocID="{6C0E618D-5C3E-472D-BCA9-8A5301742BA2}" presName="desTx" presStyleLbl="alignAccFollowNode1" presStyleIdx="0" presStyleCnt="1" custLinFactNeighborY="-4053">
        <dgm:presLayoutVars>
          <dgm:bulletEnabled val="1"/>
        </dgm:presLayoutVars>
      </dgm:prSet>
      <dgm:spPr>
        <a:prstGeom prst="bevel">
          <a:avLst/>
        </a:prstGeom>
      </dgm:spPr>
    </dgm:pt>
  </dgm:ptLst>
  <dgm:cxnLst>
    <dgm:cxn modelId="{9A4AE627-D311-4427-A044-C0A94CF6D794}" type="presOf" srcId="{93000EC1-DBE9-4CF5-BE23-F20CA8333EFF}" destId="{9C228428-7CDB-46A6-9751-31D87FE6287F}" srcOrd="0" destOrd="0" presId="urn:microsoft.com/office/officeart/2005/8/layout/hList1"/>
    <dgm:cxn modelId="{1AECA73D-4332-4D1E-9C94-89BD9AD8D452}" srcId="{6C0E618D-5C3E-472D-BCA9-8A5301742BA2}" destId="{D8B692E5-22ED-4CE0-8121-06B4C4832DFD}" srcOrd="0" destOrd="0" parTransId="{89184CAC-7C6C-448D-9124-F9C663851B71}" sibTransId="{01E4D133-AE99-4778-8BDE-772C68AE098A}"/>
    <dgm:cxn modelId="{47089164-A9EC-418D-A814-20E40E814E65}" type="presOf" srcId="{D8B692E5-22ED-4CE0-8121-06B4C4832DFD}" destId="{7C83B8DE-3D41-41D2-8B8A-B801C3C69CE5}" srcOrd="0" destOrd="0" presId="urn:microsoft.com/office/officeart/2005/8/layout/hList1"/>
    <dgm:cxn modelId="{0CB800C7-D066-4DF7-88D7-006AB5DCD932}" srcId="{93000EC1-DBE9-4CF5-BE23-F20CA8333EFF}" destId="{6C0E618D-5C3E-472D-BCA9-8A5301742BA2}" srcOrd="0" destOrd="0" parTransId="{05B872F8-00A4-41C9-8C5A-4B05288E3137}" sibTransId="{CA85C34F-D27F-43B4-946F-50BDF25F7341}"/>
    <dgm:cxn modelId="{5C92B4CA-F961-4DEC-9945-95A3AC14B077}" srcId="{6C0E618D-5C3E-472D-BCA9-8A5301742BA2}" destId="{7F52E5D4-00AB-4BEC-9C70-146314197761}" srcOrd="1" destOrd="0" parTransId="{910F6AD8-2CAF-482F-A92F-ED5337164CB7}" sibTransId="{2EB783FB-A424-4965-8B2D-D80E562594AF}"/>
    <dgm:cxn modelId="{76BFD9CB-2460-4800-B8BA-6BF38EE5371D}" type="presOf" srcId="{6C0E618D-5C3E-472D-BCA9-8A5301742BA2}" destId="{F8B4E8BA-596B-49C3-9107-6899B77D0B3F}" srcOrd="0" destOrd="0" presId="urn:microsoft.com/office/officeart/2005/8/layout/hList1"/>
    <dgm:cxn modelId="{FD1453FE-325D-4CD9-93DB-B9F590118376}" type="presOf" srcId="{7F52E5D4-00AB-4BEC-9C70-146314197761}" destId="{7C83B8DE-3D41-41D2-8B8A-B801C3C69CE5}" srcOrd="0" destOrd="1" presId="urn:microsoft.com/office/officeart/2005/8/layout/hList1"/>
    <dgm:cxn modelId="{AFD64683-1DBB-4C41-B886-B0A2A7D6227B}" type="presParOf" srcId="{9C228428-7CDB-46A6-9751-31D87FE6287F}" destId="{E9DB194A-2120-4FC7-A9D6-97F5053DA161}" srcOrd="0" destOrd="0" presId="urn:microsoft.com/office/officeart/2005/8/layout/hList1"/>
    <dgm:cxn modelId="{AD3E76BF-F988-48F9-9A06-925288FD458B}" type="presParOf" srcId="{E9DB194A-2120-4FC7-A9D6-97F5053DA161}" destId="{F8B4E8BA-596B-49C3-9107-6899B77D0B3F}" srcOrd="0" destOrd="0" presId="urn:microsoft.com/office/officeart/2005/8/layout/hList1"/>
    <dgm:cxn modelId="{A0DB2DFC-5E10-4FD6-8B19-E6108C46DCAC}" type="presParOf" srcId="{E9DB194A-2120-4FC7-A9D6-97F5053DA161}" destId="{7C83B8DE-3D41-41D2-8B8A-B801C3C69CE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F157675-492F-49C6-AD50-E1E30E0BF7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BD307625-4F57-45D8-9CF4-34AC00F6CE90}">
      <dgm:prSet/>
      <dgm:spPr/>
      <dgm:t>
        <a:bodyPr/>
        <a:lstStyle/>
        <a:p>
          <a:r>
            <a:rPr lang="en-US" b="1" i="0" u="none" dirty="0"/>
            <a:t>STUDENTS AND RECENT GRADUATES NOT RECEIVING TRAVEL SUPPORT - TOP-UP AMOUNT TO INDIVIDUAL SUPPORT FOR GREEN TRAVEL</a:t>
          </a:r>
          <a:endParaRPr lang="el-GR" i="0" u="none" dirty="0"/>
        </a:p>
      </dgm:t>
    </dgm:pt>
    <dgm:pt modelId="{19D7E419-2D66-4303-857D-85D5BE3E0D10}" type="parTrans" cxnId="{0B687DB6-0402-40F8-9685-C38A0F760483}">
      <dgm:prSet/>
      <dgm:spPr/>
      <dgm:t>
        <a:bodyPr/>
        <a:lstStyle/>
        <a:p>
          <a:endParaRPr lang="el-GR"/>
        </a:p>
      </dgm:t>
    </dgm:pt>
    <dgm:pt modelId="{B20A9E82-9FE4-4522-A18C-015E74FC2EA9}" type="sibTrans" cxnId="{0B687DB6-0402-40F8-9685-C38A0F760483}">
      <dgm:prSet/>
      <dgm:spPr/>
      <dgm:t>
        <a:bodyPr/>
        <a:lstStyle/>
        <a:p>
          <a:endParaRPr lang="el-GR"/>
        </a:p>
      </dgm:t>
    </dgm:pt>
    <dgm:pt modelId="{4D636A1B-FB60-486B-A854-19FE9687BD3A}">
      <dgm:prSet>
        <dgm:style>
          <a:lnRef idx="2">
            <a:schemeClr val="accent1"/>
          </a:lnRef>
          <a:fillRef idx="1">
            <a:schemeClr val="lt1"/>
          </a:fillRef>
          <a:effectRef idx="0">
            <a:schemeClr val="accent1"/>
          </a:effectRef>
          <a:fontRef idx="minor">
            <a:schemeClr val="dk1"/>
          </a:fontRef>
        </dgm:style>
      </dgm:prSet>
      <dgm:spPr/>
      <dgm:t>
        <a:bodyPr/>
        <a:lstStyle/>
        <a:p>
          <a:r>
            <a:rPr lang="en-US" b="1" dirty="0">
              <a:solidFill>
                <a:srgbClr val="0070C0"/>
              </a:solidFill>
            </a:rPr>
            <a:t>Students and recent graduates who do not receive the travel support budget category can also opt for green travel.</a:t>
          </a:r>
          <a:endParaRPr lang="el-GR" b="1" dirty="0">
            <a:solidFill>
              <a:srgbClr val="0070C0"/>
            </a:solidFill>
          </a:endParaRPr>
        </a:p>
      </dgm:t>
    </dgm:pt>
    <dgm:pt modelId="{60B3BE12-8B28-4291-8E90-3621A1C6308E}" type="parTrans" cxnId="{4B2C9C8E-93E4-4835-9E33-3913F885EF9B}">
      <dgm:prSet/>
      <dgm:spPr/>
      <dgm:t>
        <a:bodyPr/>
        <a:lstStyle/>
        <a:p>
          <a:endParaRPr lang="el-GR"/>
        </a:p>
      </dgm:t>
    </dgm:pt>
    <dgm:pt modelId="{3C82AAF0-1BA0-4402-A08D-F67E18F1BB76}" type="sibTrans" cxnId="{4B2C9C8E-93E4-4835-9E33-3913F885EF9B}">
      <dgm:prSet/>
      <dgm:spPr/>
      <dgm:t>
        <a:bodyPr/>
        <a:lstStyle/>
        <a:p>
          <a:endParaRPr lang="el-GR"/>
        </a:p>
      </dgm:t>
    </dgm:pt>
    <dgm:pt modelId="{48089F90-2CB1-427C-A953-3C02054C4901}">
      <dgm:prSet>
        <dgm:style>
          <a:lnRef idx="2">
            <a:schemeClr val="accent1"/>
          </a:lnRef>
          <a:fillRef idx="1">
            <a:schemeClr val="lt1"/>
          </a:fillRef>
          <a:effectRef idx="0">
            <a:schemeClr val="accent1"/>
          </a:effectRef>
          <a:fontRef idx="minor">
            <a:schemeClr val="dk1"/>
          </a:fontRef>
        </dgm:style>
      </dgm:prSet>
      <dgm:spPr/>
      <dgm:t>
        <a:bodyPr/>
        <a:lstStyle/>
        <a:p>
          <a:r>
            <a:rPr lang="en-US" b="1" dirty="0">
              <a:solidFill>
                <a:srgbClr val="0070C0"/>
              </a:solidFill>
            </a:rPr>
            <a:t>They will receive a single contribution of 50 EUR as a top-up amount to the individual support and up to 4 days of additional individual support to cover travel days for a return trip, if relevant</a:t>
          </a:r>
          <a:r>
            <a:rPr lang="en-US" dirty="0"/>
            <a:t>.</a:t>
          </a:r>
          <a:endParaRPr lang="el-GR" dirty="0"/>
        </a:p>
      </dgm:t>
    </dgm:pt>
    <dgm:pt modelId="{A685C0C1-82EF-4772-866C-866FB9B74E9F}" type="parTrans" cxnId="{E7154C6D-E193-415F-8072-5E3C4B9B9FCA}">
      <dgm:prSet/>
      <dgm:spPr/>
      <dgm:t>
        <a:bodyPr/>
        <a:lstStyle/>
        <a:p>
          <a:endParaRPr lang="el-GR"/>
        </a:p>
      </dgm:t>
    </dgm:pt>
    <dgm:pt modelId="{1234F0A3-75A7-4C60-9572-A5AF7C5E710D}" type="sibTrans" cxnId="{E7154C6D-E193-415F-8072-5E3C4B9B9FCA}">
      <dgm:prSet/>
      <dgm:spPr/>
      <dgm:t>
        <a:bodyPr/>
        <a:lstStyle/>
        <a:p>
          <a:endParaRPr lang="el-GR"/>
        </a:p>
      </dgm:t>
    </dgm:pt>
    <dgm:pt modelId="{273DB047-427E-476A-9755-31FF2AC6D664}" type="pres">
      <dgm:prSet presAssocID="{DF157675-492F-49C6-AD50-E1E30E0BF7FB}" presName="Name0" presStyleCnt="0">
        <dgm:presLayoutVars>
          <dgm:dir/>
          <dgm:animLvl val="lvl"/>
          <dgm:resizeHandles val="exact"/>
        </dgm:presLayoutVars>
      </dgm:prSet>
      <dgm:spPr/>
    </dgm:pt>
    <dgm:pt modelId="{47CA301B-17D7-458B-8700-0F11C2957EF7}" type="pres">
      <dgm:prSet presAssocID="{BD307625-4F57-45D8-9CF4-34AC00F6CE90}" presName="composite" presStyleCnt="0"/>
      <dgm:spPr/>
    </dgm:pt>
    <dgm:pt modelId="{6055C951-FA5E-4547-AE52-C08E50978247}" type="pres">
      <dgm:prSet presAssocID="{BD307625-4F57-45D8-9CF4-34AC00F6CE90}" presName="parTx" presStyleLbl="alignNode1" presStyleIdx="0" presStyleCnt="1">
        <dgm:presLayoutVars>
          <dgm:chMax val="0"/>
          <dgm:chPref val="0"/>
          <dgm:bulletEnabled val="1"/>
        </dgm:presLayoutVars>
      </dgm:prSet>
      <dgm:spPr>
        <a:prstGeom prst="bevel">
          <a:avLst/>
        </a:prstGeom>
      </dgm:spPr>
    </dgm:pt>
    <dgm:pt modelId="{B1A0C6AA-DE9C-4FBA-A8E4-5E0AEED2CA50}" type="pres">
      <dgm:prSet presAssocID="{BD307625-4F57-45D8-9CF4-34AC00F6CE90}" presName="desTx" presStyleLbl="alignAccFollowNode1" presStyleIdx="0" presStyleCnt="1" custLinFactNeighborY="2149">
        <dgm:presLayoutVars>
          <dgm:bulletEnabled val="1"/>
        </dgm:presLayoutVars>
      </dgm:prSet>
      <dgm:spPr>
        <a:prstGeom prst="bevel">
          <a:avLst/>
        </a:prstGeom>
      </dgm:spPr>
    </dgm:pt>
  </dgm:ptLst>
  <dgm:cxnLst>
    <dgm:cxn modelId="{1F4A9E08-D558-4D09-B391-20FFB14F5914}" type="presOf" srcId="{DF157675-492F-49C6-AD50-E1E30E0BF7FB}" destId="{273DB047-427E-476A-9755-31FF2AC6D664}" srcOrd="0" destOrd="0" presId="urn:microsoft.com/office/officeart/2005/8/layout/hList1"/>
    <dgm:cxn modelId="{3C51001D-6220-4AAA-911D-1986226B226B}" type="presOf" srcId="{4D636A1B-FB60-486B-A854-19FE9687BD3A}" destId="{B1A0C6AA-DE9C-4FBA-A8E4-5E0AEED2CA50}" srcOrd="0" destOrd="0" presId="urn:microsoft.com/office/officeart/2005/8/layout/hList1"/>
    <dgm:cxn modelId="{F6E28D47-1C06-4F3A-BE6E-C6D040227522}" type="presOf" srcId="{BD307625-4F57-45D8-9CF4-34AC00F6CE90}" destId="{6055C951-FA5E-4547-AE52-C08E50978247}" srcOrd="0" destOrd="0" presId="urn:microsoft.com/office/officeart/2005/8/layout/hList1"/>
    <dgm:cxn modelId="{E7154C6D-E193-415F-8072-5E3C4B9B9FCA}" srcId="{BD307625-4F57-45D8-9CF4-34AC00F6CE90}" destId="{48089F90-2CB1-427C-A953-3C02054C4901}" srcOrd="1" destOrd="0" parTransId="{A685C0C1-82EF-4772-866C-866FB9B74E9F}" sibTransId="{1234F0A3-75A7-4C60-9572-A5AF7C5E710D}"/>
    <dgm:cxn modelId="{4B2C9C8E-93E4-4835-9E33-3913F885EF9B}" srcId="{BD307625-4F57-45D8-9CF4-34AC00F6CE90}" destId="{4D636A1B-FB60-486B-A854-19FE9687BD3A}" srcOrd="0" destOrd="0" parTransId="{60B3BE12-8B28-4291-8E90-3621A1C6308E}" sibTransId="{3C82AAF0-1BA0-4402-A08D-F67E18F1BB76}"/>
    <dgm:cxn modelId="{0B687DB6-0402-40F8-9685-C38A0F760483}" srcId="{DF157675-492F-49C6-AD50-E1E30E0BF7FB}" destId="{BD307625-4F57-45D8-9CF4-34AC00F6CE90}" srcOrd="0" destOrd="0" parTransId="{19D7E419-2D66-4303-857D-85D5BE3E0D10}" sibTransId="{B20A9E82-9FE4-4522-A18C-015E74FC2EA9}"/>
    <dgm:cxn modelId="{7CBFAECF-1A43-4E96-9D57-30EB2A0BB5DC}" type="presOf" srcId="{48089F90-2CB1-427C-A953-3C02054C4901}" destId="{B1A0C6AA-DE9C-4FBA-A8E4-5E0AEED2CA50}" srcOrd="0" destOrd="1" presId="urn:microsoft.com/office/officeart/2005/8/layout/hList1"/>
    <dgm:cxn modelId="{F146629C-FEC0-4CF1-B725-7A79C82FF201}" type="presParOf" srcId="{273DB047-427E-476A-9755-31FF2AC6D664}" destId="{47CA301B-17D7-458B-8700-0F11C2957EF7}" srcOrd="0" destOrd="0" presId="urn:microsoft.com/office/officeart/2005/8/layout/hList1"/>
    <dgm:cxn modelId="{82B6A07D-F6C3-4B43-9AEC-5B91CF101279}" type="presParOf" srcId="{47CA301B-17D7-458B-8700-0F11C2957EF7}" destId="{6055C951-FA5E-4547-AE52-C08E50978247}" srcOrd="0" destOrd="0" presId="urn:microsoft.com/office/officeart/2005/8/layout/hList1"/>
    <dgm:cxn modelId="{E6858366-90E2-4D35-B8EF-339E07B2B983}" type="presParOf" srcId="{47CA301B-17D7-458B-8700-0F11C2957EF7}" destId="{B1A0C6AA-DE9C-4FBA-A8E4-5E0AEED2CA5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F9CA1E2-A293-4DAC-91D4-5F098E7E53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E63C560-6A92-496D-9C52-295986E2AE22}">
      <dgm:prSet/>
      <dgm:spPr/>
      <dgm:t>
        <a:bodyPr/>
        <a:lstStyle/>
        <a:p>
          <a:r>
            <a:rPr lang="en-US" dirty="0"/>
            <a:t>The following participants will receive the below amounts of travel support to support them in covering their travel costs</a:t>
          </a:r>
          <a:endParaRPr lang="el-GR" dirty="0"/>
        </a:p>
      </dgm:t>
    </dgm:pt>
    <dgm:pt modelId="{E3E4AD12-2363-4603-AF87-3C4B7A9EF05B}" type="parTrans" cxnId="{CEB0BCD1-A35A-4BC0-8A59-3B290679A09F}">
      <dgm:prSet/>
      <dgm:spPr/>
      <dgm:t>
        <a:bodyPr/>
        <a:lstStyle/>
        <a:p>
          <a:endParaRPr lang="el-GR"/>
        </a:p>
      </dgm:t>
    </dgm:pt>
    <dgm:pt modelId="{DE6A8B11-3A3D-4A6F-9B57-29D184AE326D}" type="sibTrans" cxnId="{CEB0BCD1-A35A-4BC0-8A59-3B290679A09F}">
      <dgm:prSet/>
      <dgm:spPr/>
      <dgm:t>
        <a:bodyPr/>
        <a:lstStyle/>
        <a:p>
          <a:endParaRPr lang="el-GR"/>
        </a:p>
      </dgm:t>
    </dgm:pt>
    <dgm:pt modelId="{FF37C5FA-4D26-408F-A25E-58BF700CCEC1}">
      <dgm:prSet>
        <dgm:style>
          <a:lnRef idx="2">
            <a:schemeClr val="accent1"/>
          </a:lnRef>
          <a:fillRef idx="1">
            <a:schemeClr val="lt1"/>
          </a:fillRef>
          <a:effectRef idx="0">
            <a:schemeClr val="accent1"/>
          </a:effectRef>
          <a:fontRef idx="minor">
            <a:schemeClr val="dk1"/>
          </a:fontRef>
        </dgm:style>
      </dgm:prSet>
      <dgm:spPr/>
      <dgm:t>
        <a:bodyPr/>
        <a:lstStyle/>
        <a:p>
          <a:r>
            <a:rPr lang="en-US" b="1" u="sng" dirty="0">
              <a:solidFill>
                <a:srgbClr val="0070C0"/>
              </a:solidFill>
            </a:rPr>
            <a:t>students and recent graduates with fewer opportunities on short-term mobility; and</a:t>
          </a:r>
          <a:endParaRPr lang="el-GR" b="1" dirty="0">
            <a:solidFill>
              <a:srgbClr val="0070C0"/>
            </a:solidFill>
          </a:endParaRPr>
        </a:p>
      </dgm:t>
    </dgm:pt>
    <dgm:pt modelId="{257ECFAA-D3C2-4EE3-AE86-9E6CABABB9BC}" type="parTrans" cxnId="{272C22F2-8844-4CA1-B5A5-4B0F6A6FA75C}">
      <dgm:prSet/>
      <dgm:spPr/>
      <dgm:t>
        <a:bodyPr/>
        <a:lstStyle/>
        <a:p>
          <a:endParaRPr lang="el-GR"/>
        </a:p>
      </dgm:t>
    </dgm:pt>
    <dgm:pt modelId="{3FBFDCA4-4F74-415B-AEA0-F482AD9FF725}" type="sibTrans" cxnId="{272C22F2-8844-4CA1-B5A5-4B0F6A6FA75C}">
      <dgm:prSet/>
      <dgm:spPr/>
      <dgm:t>
        <a:bodyPr/>
        <a:lstStyle/>
        <a:p>
          <a:endParaRPr lang="el-GR"/>
        </a:p>
      </dgm:t>
    </dgm:pt>
    <dgm:pt modelId="{D3DB004B-9075-4A87-B315-6589F2495AE7}">
      <dgm:prSet>
        <dgm:style>
          <a:lnRef idx="2">
            <a:schemeClr val="accent1"/>
          </a:lnRef>
          <a:fillRef idx="1">
            <a:schemeClr val="lt1"/>
          </a:fillRef>
          <a:effectRef idx="0">
            <a:schemeClr val="accent1"/>
          </a:effectRef>
          <a:fontRef idx="minor">
            <a:schemeClr val="dk1"/>
          </a:fontRef>
        </dgm:style>
      </dgm:prSet>
      <dgm:spPr/>
      <dgm:t>
        <a:bodyPr/>
        <a:lstStyle/>
        <a:p>
          <a:r>
            <a:rPr lang="en-US" b="1" u="sng" dirty="0">
              <a:solidFill>
                <a:srgbClr val="0070C0"/>
              </a:solidFill>
            </a:rPr>
            <a:t>Outgoing students and recent graduates in international mobility involving third countries not associated to the </a:t>
          </a:r>
          <a:r>
            <a:rPr lang="en-US" b="1" u="sng" dirty="0" err="1">
              <a:solidFill>
                <a:srgbClr val="0070C0"/>
              </a:solidFill>
            </a:rPr>
            <a:t>Programme</a:t>
          </a:r>
          <a:r>
            <a:rPr lang="en-US" b="1" dirty="0">
              <a:solidFill>
                <a:srgbClr val="0070C0"/>
              </a:solidFill>
            </a:rPr>
            <a:t>, except Regions 13 and 14</a:t>
          </a:r>
          <a:endParaRPr lang="el-GR" b="1" dirty="0">
            <a:solidFill>
              <a:srgbClr val="0070C0"/>
            </a:solidFill>
          </a:endParaRPr>
        </a:p>
      </dgm:t>
    </dgm:pt>
    <dgm:pt modelId="{1B3657D7-F226-4E18-A521-04B03862C51F}" type="parTrans" cxnId="{440DA889-C201-4820-A8B1-CB4B326B51FC}">
      <dgm:prSet/>
      <dgm:spPr/>
      <dgm:t>
        <a:bodyPr/>
        <a:lstStyle/>
        <a:p>
          <a:endParaRPr lang="el-GR"/>
        </a:p>
      </dgm:t>
    </dgm:pt>
    <dgm:pt modelId="{AE1706FF-595E-46A7-AA55-2147CEDDE0F0}" type="sibTrans" cxnId="{440DA889-C201-4820-A8B1-CB4B326B51FC}">
      <dgm:prSet/>
      <dgm:spPr/>
      <dgm:t>
        <a:bodyPr/>
        <a:lstStyle/>
        <a:p>
          <a:endParaRPr lang="el-GR"/>
        </a:p>
      </dgm:t>
    </dgm:pt>
    <dgm:pt modelId="{954AE8AD-0AA2-4B68-ADEE-45D2C823DEE0}" type="pres">
      <dgm:prSet presAssocID="{4F9CA1E2-A293-4DAC-91D4-5F098E7E536B}" presName="Name0" presStyleCnt="0">
        <dgm:presLayoutVars>
          <dgm:dir/>
          <dgm:animLvl val="lvl"/>
          <dgm:resizeHandles val="exact"/>
        </dgm:presLayoutVars>
      </dgm:prSet>
      <dgm:spPr/>
    </dgm:pt>
    <dgm:pt modelId="{65533BD3-59C3-48C0-9BBF-DC32CA6DC8C9}" type="pres">
      <dgm:prSet presAssocID="{1E63C560-6A92-496D-9C52-295986E2AE22}" presName="linNode" presStyleCnt="0"/>
      <dgm:spPr/>
    </dgm:pt>
    <dgm:pt modelId="{A06EDE05-9812-405A-BC49-04C61A8CB4EB}" type="pres">
      <dgm:prSet presAssocID="{1E63C560-6A92-496D-9C52-295986E2AE22}" presName="parentText" presStyleLbl="node1" presStyleIdx="0" presStyleCnt="1">
        <dgm:presLayoutVars>
          <dgm:chMax val="1"/>
          <dgm:bulletEnabled val="1"/>
        </dgm:presLayoutVars>
      </dgm:prSet>
      <dgm:spPr>
        <a:prstGeom prst="bevel">
          <a:avLst/>
        </a:prstGeom>
      </dgm:spPr>
    </dgm:pt>
    <dgm:pt modelId="{3AD25AFE-6A13-4AD5-B902-73F84ADB9624}" type="pres">
      <dgm:prSet presAssocID="{1E63C560-6A92-496D-9C52-295986E2AE22}" presName="descendantText" presStyleLbl="alignAccFollowNode1" presStyleIdx="0" presStyleCnt="1">
        <dgm:presLayoutVars>
          <dgm:bulletEnabled val="1"/>
        </dgm:presLayoutVars>
      </dgm:prSet>
      <dgm:spPr>
        <a:prstGeom prst="bevel">
          <a:avLst/>
        </a:prstGeom>
      </dgm:spPr>
    </dgm:pt>
  </dgm:ptLst>
  <dgm:cxnLst>
    <dgm:cxn modelId="{8B64540C-0431-48B1-BEA9-A359BC5BAC2E}" type="presOf" srcId="{FF37C5FA-4D26-408F-A25E-58BF700CCEC1}" destId="{3AD25AFE-6A13-4AD5-B902-73F84ADB9624}" srcOrd="0" destOrd="0" presId="urn:microsoft.com/office/officeart/2005/8/layout/vList5"/>
    <dgm:cxn modelId="{5FAB4636-45D2-4299-80E3-B60328DBA64D}" type="presOf" srcId="{1E63C560-6A92-496D-9C52-295986E2AE22}" destId="{A06EDE05-9812-405A-BC49-04C61A8CB4EB}" srcOrd="0" destOrd="0" presId="urn:microsoft.com/office/officeart/2005/8/layout/vList5"/>
    <dgm:cxn modelId="{440DA889-C201-4820-A8B1-CB4B326B51FC}" srcId="{1E63C560-6A92-496D-9C52-295986E2AE22}" destId="{D3DB004B-9075-4A87-B315-6589F2495AE7}" srcOrd="1" destOrd="0" parTransId="{1B3657D7-F226-4E18-A521-04B03862C51F}" sibTransId="{AE1706FF-595E-46A7-AA55-2147CEDDE0F0}"/>
    <dgm:cxn modelId="{02B8D69D-2B8E-4AFB-A5D1-260C71AB3E58}" type="presOf" srcId="{4F9CA1E2-A293-4DAC-91D4-5F098E7E536B}" destId="{954AE8AD-0AA2-4B68-ADEE-45D2C823DEE0}" srcOrd="0" destOrd="0" presId="urn:microsoft.com/office/officeart/2005/8/layout/vList5"/>
    <dgm:cxn modelId="{CEB0BCD1-A35A-4BC0-8A59-3B290679A09F}" srcId="{4F9CA1E2-A293-4DAC-91D4-5F098E7E536B}" destId="{1E63C560-6A92-496D-9C52-295986E2AE22}" srcOrd="0" destOrd="0" parTransId="{E3E4AD12-2363-4603-AF87-3C4B7A9EF05B}" sibTransId="{DE6A8B11-3A3D-4A6F-9B57-29D184AE326D}"/>
    <dgm:cxn modelId="{FA662CD4-3B17-4280-8317-DFE270F128EF}" type="presOf" srcId="{D3DB004B-9075-4A87-B315-6589F2495AE7}" destId="{3AD25AFE-6A13-4AD5-B902-73F84ADB9624}" srcOrd="0" destOrd="1" presId="urn:microsoft.com/office/officeart/2005/8/layout/vList5"/>
    <dgm:cxn modelId="{272C22F2-8844-4CA1-B5A5-4B0F6A6FA75C}" srcId="{1E63C560-6A92-496D-9C52-295986E2AE22}" destId="{FF37C5FA-4D26-408F-A25E-58BF700CCEC1}" srcOrd="0" destOrd="0" parTransId="{257ECFAA-D3C2-4EE3-AE86-9E6CABABB9BC}" sibTransId="{3FBFDCA4-4F74-415B-AEA0-F482AD9FF725}"/>
    <dgm:cxn modelId="{C8DDFC51-B14F-4B74-ACFD-B783C2749C53}" type="presParOf" srcId="{954AE8AD-0AA2-4B68-ADEE-45D2C823DEE0}" destId="{65533BD3-59C3-48C0-9BBF-DC32CA6DC8C9}" srcOrd="0" destOrd="0" presId="urn:microsoft.com/office/officeart/2005/8/layout/vList5"/>
    <dgm:cxn modelId="{2C7930D6-734E-4408-8CBE-9329B056DD67}" type="presParOf" srcId="{65533BD3-59C3-48C0-9BBF-DC32CA6DC8C9}" destId="{A06EDE05-9812-405A-BC49-04C61A8CB4EB}" srcOrd="0" destOrd="0" presId="urn:microsoft.com/office/officeart/2005/8/layout/vList5"/>
    <dgm:cxn modelId="{64BBF6DB-8EF1-49F6-9E03-D991B87B1B62}" type="presParOf" srcId="{65533BD3-59C3-48C0-9BBF-DC32CA6DC8C9}" destId="{3AD25AFE-6A13-4AD5-B902-73F84ADB962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8F6EBCB-3DA8-4C0B-8C25-334BC8AAEF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C2DE3353-76A9-4F06-AD1F-9149154ED196}">
      <dgm:prSet>
        <dgm:style>
          <a:lnRef idx="2">
            <a:schemeClr val="accent1"/>
          </a:lnRef>
          <a:fillRef idx="1">
            <a:schemeClr val="lt1"/>
          </a:fillRef>
          <a:effectRef idx="0">
            <a:schemeClr val="accent1"/>
          </a:effectRef>
          <a:fontRef idx="minor">
            <a:schemeClr val="dk1"/>
          </a:fontRef>
        </dgm:style>
      </dgm:prSet>
      <dgm:spPr/>
      <dgm:t>
        <a:bodyPr/>
        <a:lstStyle/>
        <a:p>
          <a:r>
            <a:rPr lang="en-US" b="1" dirty="0">
              <a:solidFill>
                <a:srgbClr val="0070C0"/>
              </a:solidFill>
            </a:rPr>
            <a:t>Facebook : International Relations Office – University of Piraeus </a:t>
          </a:r>
          <a:endParaRPr lang="el-GR" b="1" dirty="0">
            <a:solidFill>
              <a:srgbClr val="0070C0"/>
            </a:solidFill>
          </a:endParaRPr>
        </a:p>
      </dgm:t>
    </dgm:pt>
    <dgm:pt modelId="{22994F82-37ED-4C0C-B11E-CB64EA35F9B4}" type="parTrans" cxnId="{B312586C-ECD2-4D5C-86F3-39BFC893599F}">
      <dgm:prSet/>
      <dgm:spPr/>
      <dgm:t>
        <a:bodyPr/>
        <a:lstStyle/>
        <a:p>
          <a:endParaRPr lang="el-GR"/>
        </a:p>
      </dgm:t>
    </dgm:pt>
    <dgm:pt modelId="{2EB7179E-20F8-4AAA-9A83-A2529B45A385}" type="sibTrans" cxnId="{B312586C-ECD2-4D5C-86F3-39BFC893599F}">
      <dgm:prSet/>
      <dgm:spPr/>
      <dgm:t>
        <a:bodyPr/>
        <a:lstStyle/>
        <a:p>
          <a:endParaRPr lang="el-GR"/>
        </a:p>
      </dgm:t>
    </dgm:pt>
    <dgm:pt modelId="{646E2625-98D4-467C-8B1E-3AC70335E1DD}">
      <dgm:prSet>
        <dgm:style>
          <a:lnRef idx="2">
            <a:schemeClr val="accent1"/>
          </a:lnRef>
          <a:fillRef idx="1">
            <a:schemeClr val="lt1"/>
          </a:fillRef>
          <a:effectRef idx="0">
            <a:schemeClr val="accent1"/>
          </a:effectRef>
          <a:fontRef idx="minor">
            <a:schemeClr val="dk1"/>
          </a:fontRef>
        </dgm:style>
      </dgm:prSet>
      <dgm:spPr/>
      <dgm:t>
        <a:bodyPr/>
        <a:lstStyle/>
        <a:p>
          <a:r>
            <a:rPr lang="en-US" b="1" dirty="0">
              <a:solidFill>
                <a:srgbClr val="0070C0"/>
              </a:solidFill>
            </a:rPr>
            <a:t>Instagram : @IRO-UNIPI</a:t>
          </a:r>
          <a:endParaRPr lang="el-GR" b="1" dirty="0">
            <a:solidFill>
              <a:srgbClr val="0070C0"/>
            </a:solidFill>
          </a:endParaRPr>
        </a:p>
      </dgm:t>
    </dgm:pt>
    <dgm:pt modelId="{AD9FAB6F-1B04-4B40-BE33-D9CDD40F1A01}" type="parTrans" cxnId="{96B2449E-5140-47D2-B32B-4387DEEA413B}">
      <dgm:prSet/>
      <dgm:spPr/>
      <dgm:t>
        <a:bodyPr/>
        <a:lstStyle/>
        <a:p>
          <a:endParaRPr lang="el-GR"/>
        </a:p>
      </dgm:t>
    </dgm:pt>
    <dgm:pt modelId="{4104E6EE-9731-4F99-93E6-B0EBED3F999B}" type="sibTrans" cxnId="{96B2449E-5140-47D2-B32B-4387DEEA413B}">
      <dgm:prSet/>
      <dgm:spPr/>
      <dgm:t>
        <a:bodyPr/>
        <a:lstStyle/>
        <a:p>
          <a:endParaRPr lang="el-GR"/>
        </a:p>
      </dgm:t>
    </dgm:pt>
    <dgm:pt modelId="{59DADEE1-E7C1-4C16-BB8D-1D14D4A256EF}">
      <dgm:prSet>
        <dgm:style>
          <a:lnRef idx="2">
            <a:schemeClr val="accent1"/>
          </a:lnRef>
          <a:fillRef idx="1">
            <a:schemeClr val="lt1"/>
          </a:fillRef>
          <a:effectRef idx="0">
            <a:schemeClr val="accent1"/>
          </a:effectRef>
          <a:fontRef idx="minor">
            <a:schemeClr val="dk1"/>
          </a:fontRef>
        </dgm:style>
      </dgm:prSet>
      <dgm:spPr/>
      <dgm:t>
        <a:bodyPr/>
        <a:lstStyle/>
        <a:p>
          <a:r>
            <a:rPr lang="en-US" b="1" dirty="0">
              <a:solidFill>
                <a:srgbClr val="0070C0"/>
              </a:solidFill>
            </a:rPr>
            <a:t>Website: </a:t>
          </a:r>
          <a:r>
            <a:rPr lang="en-US" b="1"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https://www.unipi.gr/erasmus-plus/</a:t>
          </a:r>
          <a:r>
            <a:rPr lang="en-US" b="1" dirty="0">
              <a:solidFill>
                <a:srgbClr val="0070C0"/>
              </a:solidFill>
            </a:rPr>
            <a:t>   </a:t>
          </a:r>
          <a:endParaRPr lang="el-GR" b="1" dirty="0">
            <a:solidFill>
              <a:srgbClr val="0070C0"/>
            </a:solidFill>
          </a:endParaRPr>
        </a:p>
      </dgm:t>
    </dgm:pt>
    <dgm:pt modelId="{80739A79-98C0-412F-996A-B9DB42F55407}" type="parTrans" cxnId="{45BB3551-43F7-40F3-8BA2-51170111E9A1}">
      <dgm:prSet/>
      <dgm:spPr/>
      <dgm:t>
        <a:bodyPr/>
        <a:lstStyle/>
        <a:p>
          <a:endParaRPr lang="el-GR"/>
        </a:p>
      </dgm:t>
    </dgm:pt>
    <dgm:pt modelId="{E8A28A82-4EAF-4B5E-A033-5B81CB78EF90}" type="sibTrans" cxnId="{45BB3551-43F7-40F3-8BA2-51170111E9A1}">
      <dgm:prSet/>
      <dgm:spPr/>
      <dgm:t>
        <a:bodyPr/>
        <a:lstStyle/>
        <a:p>
          <a:endParaRPr lang="el-GR"/>
        </a:p>
      </dgm:t>
    </dgm:pt>
    <dgm:pt modelId="{C8AE5DBA-AE6B-429F-B3C7-5666F20ED3E3}" type="pres">
      <dgm:prSet presAssocID="{58F6EBCB-3DA8-4C0B-8C25-334BC8AAEFB1}" presName="linear" presStyleCnt="0">
        <dgm:presLayoutVars>
          <dgm:animLvl val="lvl"/>
          <dgm:resizeHandles val="exact"/>
        </dgm:presLayoutVars>
      </dgm:prSet>
      <dgm:spPr/>
    </dgm:pt>
    <dgm:pt modelId="{47A9135E-25B5-418E-95D2-FF29A541DF7D}" type="pres">
      <dgm:prSet presAssocID="{C2DE3353-76A9-4F06-AD1F-9149154ED196}" presName="parentText" presStyleLbl="node1" presStyleIdx="0" presStyleCnt="3">
        <dgm:presLayoutVars>
          <dgm:chMax val="0"/>
          <dgm:bulletEnabled val="1"/>
        </dgm:presLayoutVars>
      </dgm:prSet>
      <dgm:spPr>
        <a:prstGeom prst="bevel">
          <a:avLst/>
        </a:prstGeom>
      </dgm:spPr>
    </dgm:pt>
    <dgm:pt modelId="{35B9773A-28A5-40D9-9C84-5E12ACB0BFCC}" type="pres">
      <dgm:prSet presAssocID="{2EB7179E-20F8-4AAA-9A83-A2529B45A385}" presName="spacer" presStyleCnt="0"/>
      <dgm:spPr/>
    </dgm:pt>
    <dgm:pt modelId="{874FBF6F-DEEC-4241-9E32-8BAE9958390D}" type="pres">
      <dgm:prSet presAssocID="{646E2625-98D4-467C-8B1E-3AC70335E1DD}" presName="parentText" presStyleLbl="node1" presStyleIdx="1" presStyleCnt="3">
        <dgm:presLayoutVars>
          <dgm:chMax val="0"/>
          <dgm:bulletEnabled val="1"/>
        </dgm:presLayoutVars>
      </dgm:prSet>
      <dgm:spPr>
        <a:prstGeom prst="bevel">
          <a:avLst/>
        </a:prstGeom>
      </dgm:spPr>
    </dgm:pt>
    <dgm:pt modelId="{91EF2B74-4A52-443E-BB75-EF141A834DD1}" type="pres">
      <dgm:prSet presAssocID="{4104E6EE-9731-4F99-93E6-B0EBED3F999B}" presName="spacer" presStyleCnt="0"/>
      <dgm:spPr/>
    </dgm:pt>
    <dgm:pt modelId="{ED8FB255-04D0-44B5-B5EB-85FDC301DDE1}" type="pres">
      <dgm:prSet presAssocID="{59DADEE1-E7C1-4C16-BB8D-1D14D4A256EF}" presName="parentText" presStyleLbl="node1" presStyleIdx="2" presStyleCnt="3">
        <dgm:presLayoutVars>
          <dgm:chMax val="0"/>
          <dgm:bulletEnabled val="1"/>
        </dgm:presLayoutVars>
      </dgm:prSet>
      <dgm:spPr>
        <a:prstGeom prst="bevel">
          <a:avLst/>
        </a:prstGeom>
      </dgm:spPr>
    </dgm:pt>
  </dgm:ptLst>
  <dgm:cxnLst>
    <dgm:cxn modelId="{B312586C-ECD2-4D5C-86F3-39BFC893599F}" srcId="{58F6EBCB-3DA8-4C0B-8C25-334BC8AAEFB1}" destId="{C2DE3353-76A9-4F06-AD1F-9149154ED196}" srcOrd="0" destOrd="0" parTransId="{22994F82-37ED-4C0C-B11E-CB64EA35F9B4}" sibTransId="{2EB7179E-20F8-4AAA-9A83-A2529B45A385}"/>
    <dgm:cxn modelId="{45BB3551-43F7-40F3-8BA2-51170111E9A1}" srcId="{58F6EBCB-3DA8-4C0B-8C25-334BC8AAEFB1}" destId="{59DADEE1-E7C1-4C16-BB8D-1D14D4A256EF}" srcOrd="2" destOrd="0" parTransId="{80739A79-98C0-412F-996A-B9DB42F55407}" sibTransId="{E8A28A82-4EAF-4B5E-A033-5B81CB78EF90}"/>
    <dgm:cxn modelId="{9855128F-B221-4E14-9DAC-14F028A4A0F0}" type="presOf" srcId="{C2DE3353-76A9-4F06-AD1F-9149154ED196}" destId="{47A9135E-25B5-418E-95D2-FF29A541DF7D}" srcOrd="0" destOrd="0" presId="urn:microsoft.com/office/officeart/2005/8/layout/vList2"/>
    <dgm:cxn modelId="{96B2449E-5140-47D2-B32B-4387DEEA413B}" srcId="{58F6EBCB-3DA8-4C0B-8C25-334BC8AAEFB1}" destId="{646E2625-98D4-467C-8B1E-3AC70335E1DD}" srcOrd="1" destOrd="0" parTransId="{AD9FAB6F-1B04-4B40-BE33-D9CDD40F1A01}" sibTransId="{4104E6EE-9731-4F99-93E6-B0EBED3F999B}"/>
    <dgm:cxn modelId="{182ADBCF-38A6-4FBE-B98D-05184BE8C5FE}" type="presOf" srcId="{59DADEE1-E7C1-4C16-BB8D-1D14D4A256EF}" destId="{ED8FB255-04D0-44B5-B5EB-85FDC301DDE1}" srcOrd="0" destOrd="0" presId="urn:microsoft.com/office/officeart/2005/8/layout/vList2"/>
    <dgm:cxn modelId="{352567DE-1CA8-48F8-BD3D-CEC8BC49C136}" type="presOf" srcId="{58F6EBCB-3DA8-4C0B-8C25-334BC8AAEFB1}" destId="{C8AE5DBA-AE6B-429F-B3C7-5666F20ED3E3}" srcOrd="0" destOrd="0" presId="urn:microsoft.com/office/officeart/2005/8/layout/vList2"/>
    <dgm:cxn modelId="{20A05AEE-4BC5-45B8-9EB7-B7218F4070A5}" type="presOf" srcId="{646E2625-98D4-467C-8B1E-3AC70335E1DD}" destId="{874FBF6F-DEEC-4241-9E32-8BAE9958390D}" srcOrd="0" destOrd="0" presId="urn:microsoft.com/office/officeart/2005/8/layout/vList2"/>
    <dgm:cxn modelId="{658EEFBC-8DD5-4B10-ABC1-9BFB10D185EF}" type="presParOf" srcId="{C8AE5DBA-AE6B-429F-B3C7-5666F20ED3E3}" destId="{47A9135E-25B5-418E-95D2-FF29A541DF7D}" srcOrd="0" destOrd="0" presId="urn:microsoft.com/office/officeart/2005/8/layout/vList2"/>
    <dgm:cxn modelId="{BE4516D7-E512-4874-9B0B-E40C600CDD87}" type="presParOf" srcId="{C8AE5DBA-AE6B-429F-B3C7-5666F20ED3E3}" destId="{35B9773A-28A5-40D9-9C84-5E12ACB0BFCC}" srcOrd="1" destOrd="0" presId="urn:microsoft.com/office/officeart/2005/8/layout/vList2"/>
    <dgm:cxn modelId="{A5BB0548-FBFF-4607-A0FD-ACC1E81071EF}" type="presParOf" srcId="{C8AE5DBA-AE6B-429F-B3C7-5666F20ED3E3}" destId="{874FBF6F-DEEC-4241-9E32-8BAE9958390D}" srcOrd="2" destOrd="0" presId="urn:microsoft.com/office/officeart/2005/8/layout/vList2"/>
    <dgm:cxn modelId="{007811D7-AEFD-480C-AEFA-03F5D0089A89}" type="presParOf" srcId="{C8AE5DBA-AE6B-429F-B3C7-5666F20ED3E3}" destId="{91EF2B74-4A52-443E-BB75-EF141A834DD1}" srcOrd="3" destOrd="0" presId="urn:microsoft.com/office/officeart/2005/8/layout/vList2"/>
    <dgm:cxn modelId="{DE7DC800-5A1F-415D-B8C7-5830643DC198}" type="presParOf" srcId="{C8AE5DBA-AE6B-429F-B3C7-5666F20ED3E3}" destId="{ED8FB255-04D0-44B5-B5EB-85FDC301DDE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44835-EE7B-4D5B-AF8B-22B997D0CB9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l-GR"/>
        </a:p>
      </dgm:t>
    </dgm:pt>
    <dgm:pt modelId="{AAF8E15B-43EE-45CE-97F7-C688A4F027D6}">
      <dgm:prSet>
        <dgm:style>
          <a:lnRef idx="3">
            <a:schemeClr val="lt1"/>
          </a:lnRef>
          <a:fillRef idx="1">
            <a:schemeClr val="accent1"/>
          </a:fillRef>
          <a:effectRef idx="1">
            <a:schemeClr val="accent1"/>
          </a:effectRef>
          <a:fontRef idx="minor">
            <a:schemeClr val="lt1"/>
          </a:fontRef>
        </dgm:style>
      </dgm:prSet>
      <dgm:spPr/>
      <dgm:t>
        <a:bodyPr/>
        <a:lstStyle/>
        <a:p>
          <a:r>
            <a:rPr lang="en-US" dirty="0"/>
            <a:t>To promote learning mobility of individuals and groups, as well as cooperation, quality, inclusion and equity, excellence, creativity and innovation at the level of </a:t>
          </a:r>
          <a:r>
            <a:rPr lang="en-US" dirty="0" err="1"/>
            <a:t>organisations</a:t>
          </a:r>
          <a:r>
            <a:rPr lang="en-US" dirty="0"/>
            <a:t> and policies in the field of education and training</a:t>
          </a:r>
        </a:p>
      </dgm:t>
    </dgm:pt>
    <dgm:pt modelId="{5CD3401E-D03F-483D-B881-0D9FDA83F616}" type="parTrans" cxnId="{AD68E64D-D349-46D3-A7BF-0320E927A69C}">
      <dgm:prSet/>
      <dgm:spPr/>
      <dgm:t>
        <a:bodyPr/>
        <a:lstStyle/>
        <a:p>
          <a:endParaRPr lang="el-GR"/>
        </a:p>
      </dgm:t>
    </dgm:pt>
    <dgm:pt modelId="{787BB814-55D2-4E3D-9E16-B6A9E60F59C0}" type="sibTrans" cxnId="{AD68E64D-D349-46D3-A7BF-0320E927A69C}">
      <dgm:prSet/>
      <dgm:spPr/>
      <dgm:t>
        <a:bodyPr/>
        <a:lstStyle/>
        <a:p>
          <a:endParaRPr lang="el-GR"/>
        </a:p>
      </dgm:t>
    </dgm:pt>
    <dgm:pt modelId="{7DDE3617-2435-47AF-873C-E7B5533DB7A6}">
      <dgm:prSet>
        <dgm:style>
          <a:lnRef idx="2">
            <a:schemeClr val="accent1"/>
          </a:lnRef>
          <a:fillRef idx="1">
            <a:schemeClr val="lt1"/>
          </a:fillRef>
          <a:effectRef idx="0">
            <a:schemeClr val="accent1"/>
          </a:effectRef>
          <a:fontRef idx="minor">
            <a:schemeClr val="dk1"/>
          </a:fontRef>
        </dgm:style>
      </dgm:prSet>
      <dgm:spPr/>
      <dgm:t>
        <a:bodyPr/>
        <a:lstStyle/>
        <a:p>
          <a:r>
            <a:rPr lang="en-US" b="1" dirty="0">
              <a:solidFill>
                <a:srgbClr val="0070C0"/>
              </a:solidFill>
            </a:rPr>
            <a:t>To promote non-formal and informal learning mobility and active participation among young people, as well as cooperation, quality, inclusion, creativity and innovation at the level of </a:t>
          </a:r>
          <a:r>
            <a:rPr lang="en-US" b="1" dirty="0" err="1">
              <a:solidFill>
                <a:srgbClr val="0070C0"/>
              </a:solidFill>
            </a:rPr>
            <a:t>organisations</a:t>
          </a:r>
          <a:r>
            <a:rPr lang="en-US" b="1" dirty="0">
              <a:solidFill>
                <a:srgbClr val="0070C0"/>
              </a:solidFill>
            </a:rPr>
            <a:t> and policies in the field of youth;</a:t>
          </a:r>
          <a:endParaRPr lang="el-GR" b="1" dirty="0">
            <a:solidFill>
              <a:srgbClr val="0070C0"/>
            </a:solidFill>
          </a:endParaRPr>
        </a:p>
      </dgm:t>
    </dgm:pt>
    <dgm:pt modelId="{AC5C494E-E5AD-4DA7-8A21-6154B9FDF6FF}" type="parTrans" cxnId="{2A1EF525-9FCB-4D5E-BFF7-882B6E8F6892}">
      <dgm:prSet/>
      <dgm:spPr/>
      <dgm:t>
        <a:bodyPr/>
        <a:lstStyle/>
        <a:p>
          <a:endParaRPr lang="el-GR"/>
        </a:p>
      </dgm:t>
    </dgm:pt>
    <dgm:pt modelId="{3EF5579C-D5BB-4215-955B-85DA0AFAEE41}" type="sibTrans" cxnId="{2A1EF525-9FCB-4D5E-BFF7-882B6E8F6892}">
      <dgm:prSet/>
      <dgm:spPr/>
      <dgm:t>
        <a:bodyPr/>
        <a:lstStyle/>
        <a:p>
          <a:endParaRPr lang="el-GR"/>
        </a:p>
      </dgm:t>
    </dgm:pt>
    <dgm:pt modelId="{CBFB45EE-748E-4D7C-8E71-CB6EF8A143BE}">
      <dgm:prSet>
        <dgm:style>
          <a:lnRef idx="3">
            <a:schemeClr val="lt1"/>
          </a:lnRef>
          <a:fillRef idx="1">
            <a:schemeClr val="accent1"/>
          </a:fillRef>
          <a:effectRef idx="1">
            <a:schemeClr val="accent1"/>
          </a:effectRef>
          <a:fontRef idx="minor">
            <a:schemeClr val="lt1"/>
          </a:fontRef>
        </dgm:style>
      </dgm:prSet>
      <dgm:spPr/>
      <dgm:t>
        <a:bodyPr/>
        <a:lstStyle/>
        <a:p>
          <a:r>
            <a:rPr lang="en-US" dirty="0"/>
            <a:t>To promote learning mobility of sport staff, as well as cooperation, quality, inclusion, creativity and innovation at the level of sport </a:t>
          </a:r>
          <a:r>
            <a:rPr lang="en-US" dirty="0" err="1"/>
            <a:t>organisations</a:t>
          </a:r>
          <a:r>
            <a:rPr lang="en-US" dirty="0"/>
            <a:t> and sport policies.</a:t>
          </a:r>
          <a:endParaRPr lang="el-GR" dirty="0"/>
        </a:p>
      </dgm:t>
    </dgm:pt>
    <dgm:pt modelId="{AE5A7A6D-B890-4A1B-9936-376684A3C55B}" type="parTrans" cxnId="{71C8D5F2-4AB6-4DED-A585-AF19FB620DD3}">
      <dgm:prSet/>
      <dgm:spPr/>
      <dgm:t>
        <a:bodyPr/>
        <a:lstStyle/>
        <a:p>
          <a:endParaRPr lang="el-GR"/>
        </a:p>
      </dgm:t>
    </dgm:pt>
    <dgm:pt modelId="{1546173D-F3D1-46FB-8A65-FDE0F3809986}" type="sibTrans" cxnId="{71C8D5F2-4AB6-4DED-A585-AF19FB620DD3}">
      <dgm:prSet/>
      <dgm:spPr/>
      <dgm:t>
        <a:bodyPr/>
        <a:lstStyle/>
        <a:p>
          <a:endParaRPr lang="el-GR"/>
        </a:p>
      </dgm:t>
    </dgm:pt>
    <dgm:pt modelId="{6E4205D7-4A5C-4C93-A6D3-9DCE7FC5C2D6}" type="pres">
      <dgm:prSet presAssocID="{68944835-EE7B-4D5B-AF8B-22B997D0CB96}" presName="linear" presStyleCnt="0">
        <dgm:presLayoutVars>
          <dgm:animLvl val="lvl"/>
          <dgm:resizeHandles val="exact"/>
        </dgm:presLayoutVars>
      </dgm:prSet>
      <dgm:spPr/>
    </dgm:pt>
    <dgm:pt modelId="{F566E34B-B5DE-46A5-AE40-A1D29351E894}" type="pres">
      <dgm:prSet presAssocID="{AAF8E15B-43EE-45CE-97F7-C688A4F027D6}" presName="parentText" presStyleLbl="node1" presStyleIdx="0" presStyleCnt="3">
        <dgm:presLayoutVars>
          <dgm:chMax val="0"/>
          <dgm:bulletEnabled val="1"/>
        </dgm:presLayoutVars>
      </dgm:prSet>
      <dgm:spPr>
        <a:prstGeom prst="bevel">
          <a:avLst/>
        </a:prstGeom>
      </dgm:spPr>
    </dgm:pt>
    <dgm:pt modelId="{77F1650A-9DA1-4128-AFF0-0BC3C37203FF}" type="pres">
      <dgm:prSet presAssocID="{787BB814-55D2-4E3D-9E16-B6A9E60F59C0}" presName="spacer" presStyleCnt="0"/>
      <dgm:spPr/>
    </dgm:pt>
    <dgm:pt modelId="{74B79451-334F-4A21-A27C-CB82B8A0F8D9}" type="pres">
      <dgm:prSet presAssocID="{7DDE3617-2435-47AF-873C-E7B5533DB7A6}" presName="parentText" presStyleLbl="node1" presStyleIdx="1" presStyleCnt="3">
        <dgm:presLayoutVars>
          <dgm:chMax val="0"/>
          <dgm:bulletEnabled val="1"/>
        </dgm:presLayoutVars>
      </dgm:prSet>
      <dgm:spPr>
        <a:prstGeom prst="bevel">
          <a:avLst/>
        </a:prstGeom>
      </dgm:spPr>
    </dgm:pt>
    <dgm:pt modelId="{DEE80AB0-6609-449A-94CE-04DD6F066AD5}" type="pres">
      <dgm:prSet presAssocID="{3EF5579C-D5BB-4215-955B-85DA0AFAEE41}" presName="spacer" presStyleCnt="0"/>
      <dgm:spPr/>
    </dgm:pt>
    <dgm:pt modelId="{F734B67B-89A6-4CB5-8C12-9136AD87ED58}" type="pres">
      <dgm:prSet presAssocID="{CBFB45EE-748E-4D7C-8E71-CB6EF8A143BE}" presName="parentText" presStyleLbl="node1" presStyleIdx="2" presStyleCnt="3">
        <dgm:presLayoutVars>
          <dgm:chMax val="0"/>
          <dgm:bulletEnabled val="1"/>
        </dgm:presLayoutVars>
      </dgm:prSet>
      <dgm:spPr>
        <a:prstGeom prst="bevel">
          <a:avLst/>
        </a:prstGeom>
      </dgm:spPr>
    </dgm:pt>
  </dgm:ptLst>
  <dgm:cxnLst>
    <dgm:cxn modelId="{6AC52A03-DF1E-4CDC-AF1C-6F1F03B0C8D8}" type="presOf" srcId="{CBFB45EE-748E-4D7C-8E71-CB6EF8A143BE}" destId="{F734B67B-89A6-4CB5-8C12-9136AD87ED58}" srcOrd="0" destOrd="0" presId="urn:microsoft.com/office/officeart/2005/8/layout/vList2"/>
    <dgm:cxn modelId="{6A0D8C04-E8A6-4F0C-A6CF-24FD125D0008}" type="presOf" srcId="{68944835-EE7B-4D5B-AF8B-22B997D0CB96}" destId="{6E4205D7-4A5C-4C93-A6D3-9DCE7FC5C2D6}" srcOrd="0" destOrd="0" presId="urn:microsoft.com/office/officeart/2005/8/layout/vList2"/>
    <dgm:cxn modelId="{2A1EF525-9FCB-4D5E-BFF7-882B6E8F6892}" srcId="{68944835-EE7B-4D5B-AF8B-22B997D0CB96}" destId="{7DDE3617-2435-47AF-873C-E7B5533DB7A6}" srcOrd="1" destOrd="0" parTransId="{AC5C494E-E5AD-4DA7-8A21-6154B9FDF6FF}" sibTransId="{3EF5579C-D5BB-4215-955B-85DA0AFAEE41}"/>
    <dgm:cxn modelId="{96D02F47-656C-4CE2-8B04-84A57F5A73C0}" type="presOf" srcId="{7DDE3617-2435-47AF-873C-E7B5533DB7A6}" destId="{74B79451-334F-4A21-A27C-CB82B8A0F8D9}" srcOrd="0" destOrd="0" presId="urn:microsoft.com/office/officeart/2005/8/layout/vList2"/>
    <dgm:cxn modelId="{AD68E64D-D349-46D3-A7BF-0320E927A69C}" srcId="{68944835-EE7B-4D5B-AF8B-22B997D0CB96}" destId="{AAF8E15B-43EE-45CE-97F7-C688A4F027D6}" srcOrd="0" destOrd="0" parTransId="{5CD3401E-D03F-483D-B881-0D9FDA83F616}" sibTransId="{787BB814-55D2-4E3D-9E16-B6A9E60F59C0}"/>
    <dgm:cxn modelId="{442B72E7-1315-4A3C-96A1-C780C8A10D5C}" type="presOf" srcId="{AAF8E15B-43EE-45CE-97F7-C688A4F027D6}" destId="{F566E34B-B5DE-46A5-AE40-A1D29351E894}" srcOrd="0" destOrd="0" presId="urn:microsoft.com/office/officeart/2005/8/layout/vList2"/>
    <dgm:cxn modelId="{71C8D5F2-4AB6-4DED-A585-AF19FB620DD3}" srcId="{68944835-EE7B-4D5B-AF8B-22B997D0CB96}" destId="{CBFB45EE-748E-4D7C-8E71-CB6EF8A143BE}" srcOrd="2" destOrd="0" parTransId="{AE5A7A6D-B890-4A1B-9936-376684A3C55B}" sibTransId="{1546173D-F3D1-46FB-8A65-FDE0F3809986}"/>
    <dgm:cxn modelId="{164DC7D1-4365-4930-ABAC-5A654DE8905D}" type="presParOf" srcId="{6E4205D7-4A5C-4C93-A6D3-9DCE7FC5C2D6}" destId="{F566E34B-B5DE-46A5-AE40-A1D29351E894}" srcOrd="0" destOrd="0" presId="urn:microsoft.com/office/officeart/2005/8/layout/vList2"/>
    <dgm:cxn modelId="{69C45ADF-FE0D-41B5-A2F4-27DFAE851B92}" type="presParOf" srcId="{6E4205D7-4A5C-4C93-A6D3-9DCE7FC5C2D6}" destId="{77F1650A-9DA1-4128-AFF0-0BC3C37203FF}" srcOrd="1" destOrd="0" presId="urn:microsoft.com/office/officeart/2005/8/layout/vList2"/>
    <dgm:cxn modelId="{CDD6BB1B-69C4-42E1-8E8C-8CAB4C07C8D5}" type="presParOf" srcId="{6E4205D7-4A5C-4C93-A6D3-9DCE7FC5C2D6}" destId="{74B79451-334F-4A21-A27C-CB82B8A0F8D9}" srcOrd="2" destOrd="0" presId="urn:microsoft.com/office/officeart/2005/8/layout/vList2"/>
    <dgm:cxn modelId="{3BBD05C0-A159-4880-B235-78554606FDEF}" type="presParOf" srcId="{6E4205D7-4A5C-4C93-A6D3-9DCE7FC5C2D6}" destId="{DEE80AB0-6609-449A-94CE-04DD6F066AD5}" srcOrd="3" destOrd="0" presId="urn:microsoft.com/office/officeart/2005/8/layout/vList2"/>
    <dgm:cxn modelId="{4F6DE3A1-4B6E-4596-AE6F-0B7E498B706C}" type="presParOf" srcId="{6E4205D7-4A5C-4C93-A6D3-9DCE7FC5C2D6}" destId="{F734B67B-89A6-4CB5-8C12-9136AD87ED5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2F7E6BD-830B-4218-8A31-17E440810D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CF101904-96F3-4DCC-B619-6EA42827ED97}">
      <dgm:prSet/>
      <dgm:spPr/>
      <dgm:t>
        <a:bodyPr/>
        <a:lstStyle/>
        <a:p>
          <a:r>
            <a:rPr lang="en-US" dirty="0"/>
            <a:t>              You may find us in the following emails</a:t>
          </a:r>
          <a:endParaRPr lang="el-GR" dirty="0"/>
        </a:p>
      </dgm:t>
    </dgm:pt>
    <dgm:pt modelId="{6D910CD1-60FF-4519-9919-02132F81356B}" type="parTrans" cxnId="{15F5F093-B1E3-449D-A25B-1833F4B80953}">
      <dgm:prSet/>
      <dgm:spPr/>
      <dgm:t>
        <a:bodyPr/>
        <a:lstStyle/>
        <a:p>
          <a:endParaRPr lang="el-GR"/>
        </a:p>
      </dgm:t>
    </dgm:pt>
    <dgm:pt modelId="{1D8BF6F6-F672-4816-AB7B-E13E6E803107}" type="sibTrans" cxnId="{15F5F093-B1E3-449D-A25B-1833F4B80953}">
      <dgm:prSet/>
      <dgm:spPr/>
      <dgm:t>
        <a:bodyPr/>
        <a:lstStyle/>
        <a:p>
          <a:endParaRPr lang="el-GR"/>
        </a:p>
      </dgm:t>
    </dgm:pt>
    <dgm:pt modelId="{40B663E0-3F46-4B1C-9601-34187E6C63B5}">
      <dgm:prSet custT="1"/>
      <dgm:spPr/>
      <dgm:t>
        <a:bodyPr/>
        <a:lstStyle/>
        <a:p>
          <a:r>
            <a:rPr lang="en-US" sz="2400" b="1" dirty="0">
              <a:solidFill>
                <a:schemeClr val="tx1"/>
              </a:solidFill>
            </a:rPr>
            <a:t>Dr. Christina Kontogoulidou, Head of IRO</a:t>
          </a:r>
          <a:r>
            <a:rPr lang="en-US" sz="2400" b="1" dirty="0"/>
            <a:t>: </a:t>
          </a:r>
          <a:endParaRPr lang="el-GR" sz="2400" b="1" dirty="0"/>
        </a:p>
      </dgm:t>
    </dgm:pt>
    <dgm:pt modelId="{C0EA3C5E-821A-4DE4-91D7-C5B28A14EB8F}" type="parTrans" cxnId="{33F4FEF4-8427-4A09-8A73-139261E73FC4}">
      <dgm:prSet/>
      <dgm:spPr/>
      <dgm:t>
        <a:bodyPr/>
        <a:lstStyle/>
        <a:p>
          <a:endParaRPr lang="el-GR"/>
        </a:p>
      </dgm:t>
    </dgm:pt>
    <dgm:pt modelId="{0EBDD272-0823-44F9-BDA5-20D73CC6C353}" type="sibTrans" cxnId="{33F4FEF4-8427-4A09-8A73-139261E73FC4}">
      <dgm:prSet/>
      <dgm:spPr/>
      <dgm:t>
        <a:bodyPr/>
        <a:lstStyle/>
        <a:p>
          <a:endParaRPr lang="el-GR"/>
        </a:p>
      </dgm:t>
    </dgm:pt>
    <dgm:pt modelId="{3FADECD3-4E3C-42DA-A755-6899E7055473}">
      <dgm:prSet/>
      <dgm:spPr/>
      <dgm:t>
        <a:bodyPr/>
        <a:lstStyle/>
        <a:p>
          <a:r>
            <a:rPr lang="en-US" dirty="0"/>
            <a:t>Email </a:t>
          </a:r>
          <a:r>
            <a:rPr lang="el-GR" dirty="0">
              <a:hlinkClick xmlns:r="http://schemas.openxmlformats.org/officeDocument/2006/relationships" r:id="rId1"/>
            </a:rPr>
            <a:t>publ@unipi.gr</a:t>
          </a:r>
          <a:r>
            <a:rPr lang="en-US" dirty="0"/>
            <a:t> &amp; </a:t>
          </a:r>
          <a:r>
            <a:rPr lang="en-US" dirty="0">
              <a:hlinkClick xmlns:r="http://schemas.openxmlformats.org/officeDocument/2006/relationships" r:id="rId2"/>
            </a:rPr>
            <a:t>ckonto@unipi.gr</a:t>
          </a:r>
          <a:r>
            <a:rPr lang="en-US" dirty="0"/>
            <a:t> </a:t>
          </a:r>
          <a:r>
            <a:rPr lang="el-GR" dirty="0"/>
            <a:t> </a:t>
          </a:r>
          <a:r>
            <a:rPr lang="en-US" dirty="0"/>
            <a:t> </a:t>
          </a:r>
          <a:endParaRPr lang="el-GR" dirty="0"/>
        </a:p>
      </dgm:t>
    </dgm:pt>
    <dgm:pt modelId="{EA00DED5-3704-4B16-AEC6-076098CDC2C1}" type="parTrans" cxnId="{D4269105-4F5E-4361-A489-61DE1CB8126C}">
      <dgm:prSet/>
      <dgm:spPr/>
      <dgm:t>
        <a:bodyPr/>
        <a:lstStyle/>
        <a:p>
          <a:endParaRPr lang="el-GR"/>
        </a:p>
      </dgm:t>
    </dgm:pt>
    <dgm:pt modelId="{31685D6F-331A-40E5-90D3-57D855DC0D62}" type="sibTrans" cxnId="{D4269105-4F5E-4361-A489-61DE1CB8126C}">
      <dgm:prSet/>
      <dgm:spPr/>
      <dgm:t>
        <a:bodyPr/>
        <a:lstStyle/>
        <a:p>
          <a:endParaRPr lang="el-GR"/>
        </a:p>
      </dgm:t>
    </dgm:pt>
    <dgm:pt modelId="{C694BAE8-82A2-4665-ACCD-4EF9044D3180}">
      <dgm:prSet/>
      <dgm:spPr/>
      <dgm:t>
        <a:bodyPr/>
        <a:lstStyle/>
        <a:p>
          <a:r>
            <a:rPr lang="en-US" dirty="0"/>
            <a:t>Tel +30 210 414 2245</a:t>
          </a:r>
          <a:endParaRPr lang="el-GR" dirty="0"/>
        </a:p>
      </dgm:t>
    </dgm:pt>
    <dgm:pt modelId="{092AD3F3-35A7-4295-8F29-873DB2AC9FD6}" type="parTrans" cxnId="{9AD2F869-9F40-4300-A0D0-3CA33CB65FFE}">
      <dgm:prSet/>
      <dgm:spPr/>
      <dgm:t>
        <a:bodyPr/>
        <a:lstStyle/>
        <a:p>
          <a:endParaRPr lang="el-GR"/>
        </a:p>
      </dgm:t>
    </dgm:pt>
    <dgm:pt modelId="{A016B6D0-E7AC-4B6A-87B6-E94B53F94C08}" type="sibTrans" cxnId="{9AD2F869-9F40-4300-A0D0-3CA33CB65FFE}">
      <dgm:prSet/>
      <dgm:spPr/>
      <dgm:t>
        <a:bodyPr/>
        <a:lstStyle/>
        <a:p>
          <a:endParaRPr lang="el-GR"/>
        </a:p>
      </dgm:t>
    </dgm:pt>
    <dgm:pt modelId="{4977A9B4-D04A-429E-81E4-276BCC8E6AC3}">
      <dgm:prSet/>
      <dgm:spPr/>
      <dgm:t>
        <a:bodyPr/>
        <a:lstStyle/>
        <a:p>
          <a:r>
            <a:rPr lang="en-US" dirty="0"/>
            <a:t>Zoi Katsiri, Responsible for Outgoing Student &amp; Staff KA 13</a:t>
          </a:r>
          <a:r>
            <a:rPr lang="en-GB" dirty="0"/>
            <a:t>1:</a:t>
          </a:r>
          <a:endParaRPr lang="el-GR" dirty="0"/>
        </a:p>
      </dgm:t>
    </dgm:pt>
    <dgm:pt modelId="{4592D5EF-1B3A-4F54-87A9-4DC124E8E88C}" type="parTrans" cxnId="{13A90A6F-7E63-40E2-8B31-52D9AAFB2865}">
      <dgm:prSet/>
      <dgm:spPr/>
      <dgm:t>
        <a:bodyPr/>
        <a:lstStyle/>
        <a:p>
          <a:endParaRPr lang="el-GR"/>
        </a:p>
      </dgm:t>
    </dgm:pt>
    <dgm:pt modelId="{90390FB8-CF2E-488D-A782-406EF9BDE2CF}" type="sibTrans" cxnId="{13A90A6F-7E63-40E2-8B31-52D9AAFB2865}">
      <dgm:prSet/>
      <dgm:spPr/>
      <dgm:t>
        <a:bodyPr/>
        <a:lstStyle/>
        <a:p>
          <a:endParaRPr lang="el-GR"/>
        </a:p>
      </dgm:t>
    </dgm:pt>
    <dgm:pt modelId="{92346668-292A-4D85-B52B-52107489514C}">
      <dgm:prSet/>
      <dgm:spPr/>
      <dgm:t>
        <a:bodyPr/>
        <a:lstStyle/>
        <a:p>
          <a:r>
            <a:rPr lang="en-US" dirty="0"/>
            <a:t>Email </a:t>
          </a:r>
          <a:r>
            <a:rPr lang="el-GR" dirty="0">
              <a:hlinkClick xmlns:r="http://schemas.openxmlformats.org/officeDocument/2006/relationships" r:id="rId3"/>
            </a:rPr>
            <a:t>outgoing-erasmus@unipi.gr</a:t>
          </a:r>
          <a:r>
            <a:rPr lang="en-US" dirty="0"/>
            <a:t> </a:t>
          </a:r>
          <a:r>
            <a:rPr lang="el-GR" dirty="0"/>
            <a:t> </a:t>
          </a:r>
        </a:p>
      </dgm:t>
    </dgm:pt>
    <dgm:pt modelId="{5491C41E-2F6F-4D9D-AA42-FC494BBF7B0B}" type="parTrans" cxnId="{896DFB3E-3B7E-4FAC-81DA-B0AD0343F610}">
      <dgm:prSet/>
      <dgm:spPr/>
      <dgm:t>
        <a:bodyPr/>
        <a:lstStyle/>
        <a:p>
          <a:endParaRPr lang="el-GR"/>
        </a:p>
      </dgm:t>
    </dgm:pt>
    <dgm:pt modelId="{C2D3EB64-5213-4EF9-A023-E9FB40573358}" type="sibTrans" cxnId="{896DFB3E-3B7E-4FAC-81DA-B0AD0343F610}">
      <dgm:prSet/>
      <dgm:spPr/>
      <dgm:t>
        <a:bodyPr/>
        <a:lstStyle/>
        <a:p>
          <a:endParaRPr lang="el-GR"/>
        </a:p>
      </dgm:t>
    </dgm:pt>
    <dgm:pt modelId="{540FEBCC-F736-4E4C-BB63-FB71341029AA}">
      <dgm:prSet/>
      <dgm:spPr/>
      <dgm:t>
        <a:bodyPr/>
        <a:lstStyle/>
        <a:p>
          <a:r>
            <a:rPr lang="en-US" dirty="0"/>
            <a:t>Tel +30 210 414 2170</a:t>
          </a:r>
          <a:endParaRPr lang="el-GR" dirty="0"/>
        </a:p>
      </dgm:t>
    </dgm:pt>
    <dgm:pt modelId="{B165F652-BB0D-4C06-8985-C21BE47272CB}" type="parTrans" cxnId="{085E7AE2-169C-4392-A616-63FEC83CAAF9}">
      <dgm:prSet/>
      <dgm:spPr/>
      <dgm:t>
        <a:bodyPr/>
        <a:lstStyle/>
        <a:p>
          <a:endParaRPr lang="el-GR"/>
        </a:p>
      </dgm:t>
    </dgm:pt>
    <dgm:pt modelId="{C4E4A529-5F9C-4DE1-8AF3-B93D1436E921}" type="sibTrans" cxnId="{085E7AE2-169C-4392-A616-63FEC83CAAF9}">
      <dgm:prSet/>
      <dgm:spPr/>
      <dgm:t>
        <a:bodyPr/>
        <a:lstStyle/>
        <a:p>
          <a:endParaRPr lang="el-GR"/>
        </a:p>
      </dgm:t>
    </dgm:pt>
    <dgm:pt modelId="{B53893B3-BBA3-4968-B417-0E6D2F6E37C1}">
      <dgm:prSet/>
      <dgm:spPr/>
      <dgm:t>
        <a:bodyPr/>
        <a:lstStyle/>
        <a:p>
          <a:r>
            <a:rPr lang="en-US" dirty="0"/>
            <a:t>Alexandros Tsoraklidis, Responsible for ICM &amp; ICM Consortium Outgoing &amp; Incoming Student and Staff:</a:t>
          </a:r>
          <a:endParaRPr lang="el-GR" dirty="0"/>
        </a:p>
      </dgm:t>
    </dgm:pt>
    <dgm:pt modelId="{6C70EA1C-65F0-4BA7-9E33-2E4768384A84}" type="parTrans" cxnId="{07AEDEE4-1B93-4B35-9220-941086E5AFBE}">
      <dgm:prSet/>
      <dgm:spPr/>
      <dgm:t>
        <a:bodyPr/>
        <a:lstStyle/>
        <a:p>
          <a:endParaRPr lang="el-GR"/>
        </a:p>
      </dgm:t>
    </dgm:pt>
    <dgm:pt modelId="{923D9691-4A27-4805-8907-057DC344B8A8}" type="sibTrans" cxnId="{07AEDEE4-1B93-4B35-9220-941086E5AFBE}">
      <dgm:prSet/>
      <dgm:spPr/>
      <dgm:t>
        <a:bodyPr/>
        <a:lstStyle/>
        <a:p>
          <a:endParaRPr lang="el-GR"/>
        </a:p>
      </dgm:t>
    </dgm:pt>
    <dgm:pt modelId="{FC242056-C4FB-4FE9-B76E-524453DA4CE6}">
      <dgm:prSet>
        <dgm:style>
          <a:lnRef idx="2">
            <a:schemeClr val="accent1"/>
          </a:lnRef>
          <a:fillRef idx="1">
            <a:schemeClr val="lt1"/>
          </a:fillRef>
          <a:effectRef idx="0">
            <a:schemeClr val="accent1"/>
          </a:effectRef>
          <a:fontRef idx="minor">
            <a:schemeClr val="dk1"/>
          </a:fontRef>
        </dgm:style>
      </dgm:prSet>
      <dgm:spPr/>
      <dgm:t>
        <a:bodyPr/>
        <a:lstStyle/>
        <a:p>
          <a:r>
            <a:rPr lang="en-US" dirty="0"/>
            <a:t>Email </a:t>
          </a:r>
          <a:r>
            <a:rPr lang="en-US" dirty="0">
              <a:hlinkClick xmlns:r="http://schemas.openxmlformats.org/officeDocument/2006/relationships" r:id="rId4"/>
            </a:rPr>
            <a:t>Icm-erasmus@unipi.gr</a:t>
          </a:r>
          <a:r>
            <a:rPr lang="en-US" dirty="0"/>
            <a:t>  &amp; </a:t>
          </a:r>
          <a:r>
            <a:rPr lang="en-US" dirty="0">
              <a:hlinkClick xmlns:r="http://schemas.openxmlformats.org/officeDocument/2006/relationships" r:id="rId5"/>
            </a:rPr>
            <a:t>Icm-consortium@unipi.gr</a:t>
          </a:r>
          <a:r>
            <a:rPr lang="en-US" dirty="0"/>
            <a:t> </a:t>
          </a:r>
          <a:endParaRPr lang="el-GR" dirty="0"/>
        </a:p>
      </dgm:t>
    </dgm:pt>
    <dgm:pt modelId="{46D16882-6C0F-4A0D-BE33-A0099B1945B1}" type="parTrans" cxnId="{6E49C71A-C8AE-43C5-9C89-AC0773ED9FEC}">
      <dgm:prSet/>
      <dgm:spPr/>
      <dgm:t>
        <a:bodyPr/>
        <a:lstStyle/>
        <a:p>
          <a:endParaRPr lang="el-GR"/>
        </a:p>
      </dgm:t>
    </dgm:pt>
    <dgm:pt modelId="{D22B021E-1822-4483-9723-14BED7461486}" type="sibTrans" cxnId="{6E49C71A-C8AE-43C5-9C89-AC0773ED9FEC}">
      <dgm:prSet/>
      <dgm:spPr/>
      <dgm:t>
        <a:bodyPr/>
        <a:lstStyle/>
        <a:p>
          <a:endParaRPr lang="el-GR"/>
        </a:p>
      </dgm:t>
    </dgm:pt>
    <dgm:pt modelId="{76A5A5F7-D62B-4AD2-9B68-F4E32CF79982}">
      <dgm:prSet>
        <dgm:style>
          <a:lnRef idx="2">
            <a:schemeClr val="accent1"/>
          </a:lnRef>
          <a:fillRef idx="1">
            <a:schemeClr val="lt1"/>
          </a:fillRef>
          <a:effectRef idx="0">
            <a:schemeClr val="accent1"/>
          </a:effectRef>
          <a:fontRef idx="minor">
            <a:schemeClr val="dk1"/>
          </a:fontRef>
        </dgm:style>
      </dgm:prSet>
      <dgm:spPr/>
      <dgm:t>
        <a:bodyPr/>
        <a:lstStyle/>
        <a:p>
          <a:r>
            <a:rPr lang="en-US" dirty="0"/>
            <a:t>Tel +30 210 414 2333 </a:t>
          </a:r>
          <a:endParaRPr lang="el-GR" dirty="0"/>
        </a:p>
      </dgm:t>
    </dgm:pt>
    <dgm:pt modelId="{58471D1C-A292-4066-8683-D0BC336E37C5}" type="parTrans" cxnId="{515B5E90-23DD-4C31-AE79-5DB1DD493A7A}">
      <dgm:prSet/>
      <dgm:spPr/>
      <dgm:t>
        <a:bodyPr/>
        <a:lstStyle/>
        <a:p>
          <a:endParaRPr lang="el-GR"/>
        </a:p>
      </dgm:t>
    </dgm:pt>
    <dgm:pt modelId="{8EF301E9-6B65-4BD9-BE44-97A55CFE9581}" type="sibTrans" cxnId="{515B5E90-23DD-4C31-AE79-5DB1DD493A7A}">
      <dgm:prSet/>
      <dgm:spPr/>
      <dgm:t>
        <a:bodyPr/>
        <a:lstStyle/>
        <a:p>
          <a:endParaRPr lang="el-GR"/>
        </a:p>
      </dgm:t>
    </dgm:pt>
    <dgm:pt modelId="{6A850A3B-A10E-48AD-B7FA-50C63557A7EC}" type="pres">
      <dgm:prSet presAssocID="{62F7E6BD-830B-4218-8A31-17E440810D6B}" presName="linear" presStyleCnt="0">
        <dgm:presLayoutVars>
          <dgm:animLvl val="lvl"/>
          <dgm:resizeHandles val="exact"/>
        </dgm:presLayoutVars>
      </dgm:prSet>
      <dgm:spPr/>
    </dgm:pt>
    <dgm:pt modelId="{D49AB99E-0E64-46B7-A579-0BFDDF2BE062}" type="pres">
      <dgm:prSet presAssocID="{CF101904-96F3-4DCC-B619-6EA42827ED97}" presName="parentText" presStyleLbl="node1" presStyleIdx="0" presStyleCnt="4" custScaleX="63082">
        <dgm:presLayoutVars>
          <dgm:chMax val="0"/>
          <dgm:bulletEnabled val="1"/>
        </dgm:presLayoutVars>
      </dgm:prSet>
      <dgm:spPr>
        <a:prstGeom prst="cube">
          <a:avLst/>
        </a:prstGeom>
      </dgm:spPr>
    </dgm:pt>
    <dgm:pt modelId="{A7D79508-5133-4E5E-A57E-1967628ADD67}" type="pres">
      <dgm:prSet presAssocID="{1D8BF6F6-F672-4816-AB7B-E13E6E803107}" presName="spacer" presStyleCnt="0"/>
      <dgm:spPr/>
    </dgm:pt>
    <dgm:pt modelId="{ED4F17BA-D990-4589-BB31-7282C3983A3B}" type="pres">
      <dgm:prSet presAssocID="{40B663E0-3F46-4B1C-9601-34187E6C63B5}" presName="parentText" presStyleLbl="node1" presStyleIdx="1" presStyleCnt="4" custLinFactNeighborY="12596">
        <dgm:presLayoutVars>
          <dgm:chMax val="0"/>
          <dgm:bulletEnabled val="1"/>
        </dgm:presLayoutVars>
      </dgm:prSet>
      <dgm:spPr>
        <a:prstGeom prst="bevel">
          <a:avLst/>
        </a:prstGeom>
      </dgm:spPr>
    </dgm:pt>
    <dgm:pt modelId="{0545BE6D-9C52-4C2F-ACAB-C0624603C39E}" type="pres">
      <dgm:prSet presAssocID="{40B663E0-3F46-4B1C-9601-34187E6C63B5}" presName="childText" presStyleLbl="revTx" presStyleIdx="0" presStyleCnt="3">
        <dgm:presLayoutVars>
          <dgm:bulletEnabled val="1"/>
        </dgm:presLayoutVars>
      </dgm:prSet>
      <dgm:spPr>
        <a:prstGeom prst="bevel">
          <a:avLst/>
        </a:prstGeom>
      </dgm:spPr>
    </dgm:pt>
    <dgm:pt modelId="{0A11DD7D-4DE1-42F7-B8DE-AEFE7274DA63}" type="pres">
      <dgm:prSet presAssocID="{4977A9B4-D04A-429E-81E4-276BCC8E6AC3}" presName="parentText" presStyleLbl="node1" presStyleIdx="2" presStyleCnt="4">
        <dgm:presLayoutVars>
          <dgm:chMax val="0"/>
          <dgm:bulletEnabled val="1"/>
        </dgm:presLayoutVars>
      </dgm:prSet>
      <dgm:spPr>
        <a:prstGeom prst="bevel">
          <a:avLst/>
        </a:prstGeom>
      </dgm:spPr>
    </dgm:pt>
    <dgm:pt modelId="{C653EA38-FF7D-4A05-A7FE-B2A6B4E53D97}" type="pres">
      <dgm:prSet presAssocID="{4977A9B4-D04A-429E-81E4-276BCC8E6AC3}" presName="childText" presStyleLbl="revTx" presStyleIdx="1" presStyleCnt="3">
        <dgm:presLayoutVars>
          <dgm:bulletEnabled val="1"/>
        </dgm:presLayoutVars>
      </dgm:prSet>
      <dgm:spPr>
        <a:prstGeom prst="bevel">
          <a:avLst/>
        </a:prstGeom>
      </dgm:spPr>
    </dgm:pt>
    <dgm:pt modelId="{C4AC5111-4CFA-479F-92AE-BCC28853F157}" type="pres">
      <dgm:prSet presAssocID="{B53893B3-BBA3-4968-B417-0E6D2F6E37C1}" presName="parentText" presStyleLbl="node1" presStyleIdx="3" presStyleCnt="4">
        <dgm:presLayoutVars>
          <dgm:chMax val="0"/>
          <dgm:bulletEnabled val="1"/>
        </dgm:presLayoutVars>
      </dgm:prSet>
      <dgm:spPr>
        <a:prstGeom prst="bevel">
          <a:avLst/>
        </a:prstGeom>
      </dgm:spPr>
    </dgm:pt>
    <dgm:pt modelId="{7ADA3B81-3B6D-488F-8932-3C487B81F34B}" type="pres">
      <dgm:prSet presAssocID="{B53893B3-BBA3-4968-B417-0E6D2F6E37C1}" presName="childText" presStyleLbl="revTx" presStyleIdx="2" presStyleCnt="3">
        <dgm:presLayoutVars>
          <dgm:bulletEnabled val="1"/>
        </dgm:presLayoutVars>
      </dgm:prSet>
      <dgm:spPr>
        <a:prstGeom prst="bevel">
          <a:avLst/>
        </a:prstGeom>
      </dgm:spPr>
    </dgm:pt>
  </dgm:ptLst>
  <dgm:cxnLst>
    <dgm:cxn modelId="{A2C72900-683F-46F4-808D-0761D5EBD45B}" type="presOf" srcId="{76A5A5F7-D62B-4AD2-9B68-F4E32CF79982}" destId="{7ADA3B81-3B6D-488F-8932-3C487B81F34B}" srcOrd="0" destOrd="1" presId="urn:microsoft.com/office/officeart/2005/8/layout/vList2"/>
    <dgm:cxn modelId="{F8E4EB01-F3A7-45AC-9B82-7662CD707E5C}" type="presOf" srcId="{92346668-292A-4D85-B52B-52107489514C}" destId="{C653EA38-FF7D-4A05-A7FE-B2A6B4E53D97}" srcOrd="0" destOrd="0" presId="urn:microsoft.com/office/officeart/2005/8/layout/vList2"/>
    <dgm:cxn modelId="{D4269105-4F5E-4361-A489-61DE1CB8126C}" srcId="{40B663E0-3F46-4B1C-9601-34187E6C63B5}" destId="{3FADECD3-4E3C-42DA-A755-6899E7055473}" srcOrd="0" destOrd="0" parTransId="{EA00DED5-3704-4B16-AEC6-076098CDC2C1}" sibTransId="{31685D6F-331A-40E5-90D3-57D855DC0D62}"/>
    <dgm:cxn modelId="{E1137E14-B813-45CD-AAD7-2ADE613C1C17}" type="presOf" srcId="{40B663E0-3F46-4B1C-9601-34187E6C63B5}" destId="{ED4F17BA-D990-4589-BB31-7282C3983A3B}" srcOrd="0" destOrd="0" presId="urn:microsoft.com/office/officeart/2005/8/layout/vList2"/>
    <dgm:cxn modelId="{C77A5F18-78B3-4721-95E1-A516F3B48B77}" type="presOf" srcId="{CF101904-96F3-4DCC-B619-6EA42827ED97}" destId="{D49AB99E-0E64-46B7-A579-0BFDDF2BE062}" srcOrd="0" destOrd="0" presId="urn:microsoft.com/office/officeart/2005/8/layout/vList2"/>
    <dgm:cxn modelId="{6E49C71A-C8AE-43C5-9C89-AC0773ED9FEC}" srcId="{B53893B3-BBA3-4968-B417-0E6D2F6E37C1}" destId="{FC242056-C4FB-4FE9-B76E-524453DA4CE6}" srcOrd="0" destOrd="0" parTransId="{46D16882-6C0F-4A0D-BE33-A0099B1945B1}" sibTransId="{D22B021E-1822-4483-9723-14BED7461486}"/>
    <dgm:cxn modelId="{896DFB3E-3B7E-4FAC-81DA-B0AD0343F610}" srcId="{4977A9B4-D04A-429E-81E4-276BCC8E6AC3}" destId="{92346668-292A-4D85-B52B-52107489514C}" srcOrd="0" destOrd="0" parTransId="{5491C41E-2F6F-4D9D-AA42-FC494BBF7B0B}" sibTransId="{C2D3EB64-5213-4EF9-A023-E9FB40573358}"/>
    <dgm:cxn modelId="{9AD2F869-9F40-4300-A0D0-3CA33CB65FFE}" srcId="{40B663E0-3F46-4B1C-9601-34187E6C63B5}" destId="{C694BAE8-82A2-4665-ACCD-4EF9044D3180}" srcOrd="1" destOrd="0" parTransId="{092AD3F3-35A7-4295-8F29-873DB2AC9FD6}" sibTransId="{A016B6D0-E7AC-4B6A-87B6-E94B53F94C08}"/>
    <dgm:cxn modelId="{13A90A6F-7E63-40E2-8B31-52D9AAFB2865}" srcId="{62F7E6BD-830B-4218-8A31-17E440810D6B}" destId="{4977A9B4-D04A-429E-81E4-276BCC8E6AC3}" srcOrd="2" destOrd="0" parTransId="{4592D5EF-1B3A-4F54-87A9-4DC124E8E88C}" sibTransId="{90390FB8-CF2E-488D-A782-406EF9BDE2CF}"/>
    <dgm:cxn modelId="{515B5E90-23DD-4C31-AE79-5DB1DD493A7A}" srcId="{B53893B3-BBA3-4968-B417-0E6D2F6E37C1}" destId="{76A5A5F7-D62B-4AD2-9B68-F4E32CF79982}" srcOrd="1" destOrd="0" parTransId="{58471D1C-A292-4066-8683-D0BC336E37C5}" sibTransId="{8EF301E9-6B65-4BD9-BE44-97A55CFE9581}"/>
    <dgm:cxn modelId="{2C887790-F149-4179-9C8D-7377DC008D28}" type="presOf" srcId="{FC242056-C4FB-4FE9-B76E-524453DA4CE6}" destId="{7ADA3B81-3B6D-488F-8932-3C487B81F34B}" srcOrd="0" destOrd="0" presId="urn:microsoft.com/office/officeart/2005/8/layout/vList2"/>
    <dgm:cxn modelId="{15F5F093-B1E3-449D-A25B-1833F4B80953}" srcId="{62F7E6BD-830B-4218-8A31-17E440810D6B}" destId="{CF101904-96F3-4DCC-B619-6EA42827ED97}" srcOrd="0" destOrd="0" parTransId="{6D910CD1-60FF-4519-9919-02132F81356B}" sibTransId="{1D8BF6F6-F672-4816-AB7B-E13E6E803107}"/>
    <dgm:cxn modelId="{B0A07A98-E212-4E62-B551-4A84F4A83CA5}" type="presOf" srcId="{540FEBCC-F736-4E4C-BB63-FB71341029AA}" destId="{C653EA38-FF7D-4A05-A7FE-B2A6B4E53D97}" srcOrd="0" destOrd="1" presId="urn:microsoft.com/office/officeart/2005/8/layout/vList2"/>
    <dgm:cxn modelId="{0D1C6E9A-01A8-4A3F-8802-8F672F35DBB6}" type="presOf" srcId="{4977A9B4-D04A-429E-81E4-276BCC8E6AC3}" destId="{0A11DD7D-4DE1-42F7-B8DE-AEFE7274DA63}" srcOrd="0" destOrd="0" presId="urn:microsoft.com/office/officeart/2005/8/layout/vList2"/>
    <dgm:cxn modelId="{084C6DB5-3B11-41B6-973E-88B7F2DEE67A}" type="presOf" srcId="{B53893B3-BBA3-4968-B417-0E6D2F6E37C1}" destId="{C4AC5111-4CFA-479F-92AE-BCC28853F157}" srcOrd="0" destOrd="0" presId="urn:microsoft.com/office/officeart/2005/8/layout/vList2"/>
    <dgm:cxn modelId="{B58AD4C6-D049-43DA-A5C6-0221FCC36824}" type="presOf" srcId="{62F7E6BD-830B-4218-8A31-17E440810D6B}" destId="{6A850A3B-A10E-48AD-B7FA-50C63557A7EC}" srcOrd="0" destOrd="0" presId="urn:microsoft.com/office/officeart/2005/8/layout/vList2"/>
    <dgm:cxn modelId="{BE5BF3D6-7226-45A0-B42B-80D063286D36}" type="presOf" srcId="{3FADECD3-4E3C-42DA-A755-6899E7055473}" destId="{0545BE6D-9C52-4C2F-ACAB-C0624603C39E}" srcOrd="0" destOrd="0" presId="urn:microsoft.com/office/officeart/2005/8/layout/vList2"/>
    <dgm:cxn modelId="{085E7AE2-169C-4392-A616-63FEC83CAAF9}" srcId="{4977A9B4-D04A-429E-81E4-276BCC8E6AC3}" destId="{540FEBCC-F736-4E4C-BB63-FB71341029AA}" srcOrd="1" destOrd="0" parTransId="{B165F652-BB0D-4C06-8985-C21BE47272CB}" sibTransId="{C4E4A529-5F9C-4DE1-8AF3-B93D1436E921}"/>
    <dgm:cxn modelId="{07AEDEE4-1B93-4B35-9220-941086E5AFBE}" srcId="{62F7E6BD-830B-4218-8A31-17E440810D6B}" destId="{B53893B3-BBA3-4968-B417-0E6D2F6E37C1}" srcOrd="3" destOrd="0" parTransId="{6C70EA1C-65F0-4BA7-9E33-2E4768384A84}" sibTransId="{923D9691-4A27-4805-8907-057DC344B8A8}"/>
    <dgm:cxn modelId="{33F4FEF4-8427-4A09-8A73-139261E73FC4}" srcId="{62F7E6BD-830B-4218-8A31-17E440810D6B}" destId="{40B663E0-3F46-4B1C-9601-34187E6C63B5}" srcOrd="1" destOrd="0" parTransId="{C0EA3C5E-821A-4DE4-91D7-C5B28A14EB8F}" sibTransId="{0EBDD272-0823-44F9-BDA5-20D73CC6C353}"/>
    <dgm:cxn modelId="{05DBE2FA-D472-457A-B3D3-F1AF52549821}" type="presOf" srcId="{C694BAE8-82A2-4665-ACCD-4EF9044D3180}" destId="{0545BE6D-9C52-4C2F-ACAB-C0624603C39E}" srcOrd="0" destOrd="1" presId="urn:microsoft.com/office/officeart/2005/8/layout/vList2"/>
    <dgm:cxn modelId="{E348B759-A3BB-4693-8082-FA67393B0DF7}" type="presParOf" srcId="{6A850A3B-A10E-48AD-B7FA-50C63557A7EC}" destId="{D49AB99E-0E64-46B7-A579-0BFDDF2BE062}" srcOrd="0" destOrd="0" presId="urn:microsoft.com/office/officeart/2005/8/layout/vList2"/>
    <dgm:cxn modelId="{A470D785-91E8-4177-B70B-F7FBD6ED9F68}" type="presParOf" srcId="{6A850A3B-A10E-48AD-B7FA-50C63557A7EC}" destId="{A7D79508-5133-4E5E-A57E-1967628ADD67}" srcOrd="1" destOrd="0" presId="urn:microsoft.com/office/officeart/2005/8/layout/vList2"/>
    <dgm:cxn modelId="{05C63037-3FE6-4205-B14D-F65C309A5169}" type="presParOf" srcId="{6A850A3B-A10E-48AD-B7FA-50C63557A7EC}" destId="{ED4F17BA-D990-4589-BB31-7282C3983A3B}" srcOrd="2" destOrd="0" presId="urn:microsoft.com/office/officeart/2005/8/layout/vList2"/>
    <dgm:cxn modelId="{9C11929E-FFFF-449E-839C-67EA0EDD70E3}" type="presParOf" srcId="{6A850A3B-A10E-48AD-B7FA-50C63557A7EC}" destId="{0545BE6D-9C52-4C2F-ACAB-C0624603C39E}" srcOrd="3" destOrd="0" presId="urn:microsoft.com/office/officeart/2005/8/layout/vList2"/>
    <dgm:cxn modelId="{1BCB7FCB-FAD0-4341-A5F3-B2792BD17C7C}" type="presParOf" srcId="{6A850A3B-A10E-48AD-B7FA-50C63557A7EC}" destId="{0A11DD7D-4DE1-42F7-B8DE-AEFE7274DA63}" srcOrd="4" destOrd="0" presId="urn:microsoft.com/office/officeart/2005/8/layout/vList2"/>
    <dgm:cxn modelId="{59C22290-DB42-4010-A0F8-01E3EC427C3D}" type="presParOf" srcId="{6A850A3B-A10E-48AD-B7FA-50C63557A7EC}" destId="{C653EA38-FF7D-4A05-A7FE-B2A6B4E53D97}" srcOrd="5" destOrd="0" presId="urn:microsoft.com/office/officeart/2005/8/layout/vList2"/>
    <dgm:cxn modelId="{BD424D02-F2CC-459D-B5A5-EB1002EA0476}" type="presParOf" srcId="{6A850A3B-A10E-48AD-B7FA-50C63557A7EC}" destId="{C4AC5111-4CFA-479F-92AE-BCC28853F157}" srcOrd="6" destOrd="0" presId="urn:microsoft.com/office/officeart/2005/8/layout/vList2"/>
    <dgm:cxn modelId="{B6DD1606-5816-48F1-A285-343E18D77E19}" type="presParOf" srcId="{6A850A3B-A10E-48AD-B7FA-50C63557A7EC}" destId="{7ADA3B81-3B6D-488F-8932-3C487B81F34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714DA1-65C7-4031-B86A-43756D78D620}" type="doc">
      <dgm:prSet loTypeId="urn:microsoft.com/office/officeart/2005/8/layout/cycle2" loCatId="cycle" qsTypeId="urn:microsoft.com/office/officeart/2005/8/quickstyle/3d5" qsCatId="3D" csTypeId="urn:microsoft.com/office/officeart/2005/8/colors/accent1_2" csCatId="accent1" phldr="1"/>
      <dgm:spPr/>
      <dgm:t>
        <a:bodyPr/>
        <a:lstStyle/>
        <a:p>
          <a:endParaRPr lang="el-GR"/>
        </a:p>
      </dgm:t>
    </dgm:pt>
    <dgm:pt modelId="{54A61B08-0AF0-447C-8BBD-67775E7B12FB}">
      <dgm:prSet/>
      <dgm:spPr/>
      <dgm:t>
        <a:bodyPr/>
        <a:lstStyle/>
        <a:p>
          <a:r>
            <a:rPr lang="en-US" b="1" dirty="0"/>
            <a:t>Inclusion and Diversity</a:t>
          </a:r>
          <a:endParaRPr lang="el-GR" b="1" dirty="0"/>
        </a:p>
      </dgm:t>
    </dgm:pt>
    <dgm:pt modelId="{B2886297-F890-4039-8425-D4C5BB11140D}" type="parTrans" cxnId="{4FEAB091-7F75-4666-B686-2BC546F415E2}">
      <dgm:prSet/>
      <dgm:spPr/>
      <dgm:t>
        <a:bodyPr/>
        <a:lstStyle/>
        <a:p>
          <a:endParaRPr lang="el-GR"/>
        </a:p>
      </dgm:t>
    </dgm:pt>
    <dgm:pt modelId="{E21A8D1C-19FB-42F3-B73C-EB66B63E2C74}" type="sibTrans" cxnId="{4FEAB091-7F75-4666-B686-2BC546F415E2}">
      <dgm:prSet/>
      <dgm:spPr/>
      <dgm:t>
        <a:bodyPr/>
        <a:lstStyle/>
        <a:p>
          <a:endParaRPr lang="el-GR"/>
        </a:p>
      </dgm:t>
    </dgm:pt>
    <dgm:pt modelId="{7061E761-8C68-46C6-95D9-F09053D33DE4}">
      <dgm:prSet/>
      <dgm:spPr/>
      <dgm:t>
        <a:bodyPr/>
        <a:lstStyle/>
        <a:p>
          <a:r>
            <a:rPr lang="en-US" b="1" dirty="0"/>
            <a:t>Digital Transformation</a:t>
          </a:r>
          <a:endParaRPr lang="el-GR" b="1" dirty="0"/>
        </a:p>
      </dgm:t>
    </dgm:pt>
    <dgm:pt modelId="{0275E814-0B21-41FF-9F61-13E3C69E2DBC}" type="parTrans" cxnId="{972C7B49-2741-4F65-BD6B-A4711FDA6CE9}">
      <dgm:prSet/>
      <dgm:spPr/>
      <dgm:t>
        <a:bodyPr/>
        <a:lstStyle/>
        <a:p>
          <a:endParaRPr lang="el-GR"/>
        </a:p>
      </dgm:t>
    </dgm:pt>
    <dgm:pt modelId="{9F648BB2-C1E4-45BD-B688-40EA1F3C3E66}" type="sibTrans" cxnId="{972C7B49-2741-4F65-BD6B-A4711FDA6CE9}">
      <dgm:prSet/>
      <dgm:spPr/>
      <dgm:t>
        <a:bodyPr/>
        <a:lstStyle/>
        <a:p>
          <a:endParaRPr lang="el-GR"/>
        </a:p>
      </dgm:t>
    </dgm:pt>
    <dgm:pt modelId="{4F4907F8-738E-414A-A2A8-5DA82EDA1B5D}">
      <dgm:prSet/>
      <dgm:spPr/>
      <dgm:t>
        <a:bodyPr/>
        <a:lstStyle/>
        <a:p>
          <a:r>
            <a:rPr lang="en-US" b="1" dirty="0"/>
            <a:t>Environment and Fight against Climate Change</a:t>
          </a:r>
          <a:endParaRPr lang="el-GR" b="1" dirty="0"/>
        </a:p>
      </dgm:t>
    </dgm:pt>
    <dgm:pt modelId="{45D41EF7-5C47-4F6E-88A7-1D5549F41B47}" type="parTrans" cxnId="{DD60EDDF-2E02-4BB7-A3A5-A40286D65AD4}">
      <dgm:prSet/>
      <dgm:spPr/>
      <dgm:t>
        <a:bodyPr/>
        <a:lstStyle/>
        <a:p>
          <a:endParaRPr lang="el-GR"/>
        </a:p>
      </dgm:t>
    </dgm:pt>
    <dgm:pt modelId="{5C0A93D4-7F16-4C3C-974F-06979CE40BBF}" type="sibTrans" cxnId="{DD60EDDF-2E02-4BB7-A3A5-A40286D65AD4}">
      <dgm:prSet/>
      <dgm:spPr/>
      <dgm:t>
        <a:bodyPr/>
        <a:lstStyle/>
        <a:p>
          <a:endParaRPr lang="el-GR"/>
        </a:p>
      </dgm:t>
    </dgm:pt>
    <dgm:pt modelId="{FE48740B-0C87-48B1-A868-D49A2AD90415}">
      <dgm:prSet/>
      <dgm:spPr/>
      <dgm:t>
        <a:bodyPr/>
        <a:lstStyle/>
        <a:p>
          <a:r>
            <a:rPr lang="en-US" b="1" dirty="0"/>
            <a:t>Participation in Democratic Life, Common Values and Civic Engagement</a:t>
          </a:r>
          <a:endParaRPr lang="el-GR" b="1" dirty="0"/>
        </a:p>
      </dgm:t>
    </dgm:pt>
    <dgm:pt modelId="{7D1288B6-10B2-4225-9631-A8ABE0352FDC}" type="parTrans" cxnId="{050F5CA1-149C-42AC-842C-8FEF81E0FF1C}">
      <dgm:prSet/>
      <dgm:spPr/>
      <dgm:t>
        <a:bodyPr/>
        <a:lstStyle/>
        <a:p>
          <a:endParaRPr lang="el-GR"/>
        </a:p>
      </dgm:t>
    </dgm:pt>
    <dgm:pt modelId="{2D53C876-B933-4CCC-9655-4CFDF62887CB}" type="sibTrans" cxnId="{050F5CA1-149C-42AC-842C-8FEF81E0FF1C}">
      <dgm:prSet/>
      <dgm:spPr/>
      <dgm:t>
        <a:bodyPr/>
        <a:lstStyle/>
        <a:p>
          <a:endParaRPr lang="el-GR"/>
        </a:p>
      </dgm:t>
    </dgm:pt>
    <dgm:pt modelId="{6FFC18B9-77D4-49F5-B046-658944F575E1}" type="pres">
      <dgm:prSet presAssocID="{39714DA1-65C7-4031-B86A-43756D78D620}" presName="cycle" presStyleCnt="0">
        <dgm:presLayoutVars>
          <dgm:dir/>
          <dgm:resizeHandles val="exact"/>
        </dgm:presLayoutVars>
      </dgm:prSet>
      <dgm:spPr/>
    </dgm:pt>
    <dgm:pt modelId="{05FD04E7-4406-4A7D-ADD2-2E9E3508C9EB}" type="pres">
      <dgm:prSet presAssocID="{54A61B08-0AF0-447C-8BBD-67775E7B12FB}" presName="node" presStyleLbl="node1" presStyleIdx="0" presStyleCnt="4" custScaleX="142893" custScaleY="112966" custRadScaleRad="83269">
        <dgm:presLayoutVars>
          <dgm:bulletEnabled val="1"/>
        </dgm:presLayoutVars>
      </dgm:prSet>
      <dgm:spPr/>
    </dgm:pt>
    <dgm:pt modelId="{EAD6F50F-F053-44B6-8BC7-F80DBD1A52F7}" type="pres">
      <dgm:prSet presAssocID="{E21A8D1C-19FB-42F3-B73C-EB66B63E2C74}" presName="sibTrans" presStyleLbl="sibTrans2D1" presStyleIdx="0" presStyleCnt="4"/>
      <dgm:spPr/>
    </dgm:pt>
    <dgm:pt modelId="{CA637022-9F3A-47A3-B9FF-645D4AA2306E}" type="pres">
      <dgm:prSet presAssocID="{E21A8D1C-19FB-42F3-B73C-EB66B63E2C74}" presName="connectorText" presStyleLbl="sibTrans2D1" presStyleIdx="0" presStyleCnt="4"/>
      <dgm:spPr/>
    </dgm:pt>
    <dgm:pt modelId="{7376F575-E1DE-4E5D-B5C4-985CF6BE2653}" type="pres">
      <dgm:prSet presAssocID="{7061E761-8C68-46C6-95D9-F09053D33DE4}" presName="node" presStyleLbl="node1" presStyleIdx="1" presStyleCnt="4" custScaleX="136485" custScaleY="121142" custRadScaleRad="159571" custRadScaleInc="-1219">
        <dgm:presLayoutVars>
          <dgm:bulletEnabled val="1"/>
        </dgm:presLayoutVars>
      </dgm:prSet>
      <dgm:spPr/>
    </dgm:pt>
    <dgm:pt modelId="{9A6D692A-1928-4F05-B500-E91CFBB96338}" type="pres">
      <dgm:prSet presAssocID="{9F648BB2-C1E4-45BD-B688-40EA1F3C3E66}" presName="sibTrans" presStyleLbl="sibTrans2D1" presStyleIdx="1" presStyleCnt="4"/>
      <dgm:spPr/>
    </dgm:pt>
    <dgm:pt modelId="{BB30FA0C-047E-4184-BC4F-A9CAABF16EB8}" type="pres">
      <dgm:prSet presAssocID="{9F648BB2-C1E4-45BD-B688-40EA1F3C3E66}" presName="connectorText" presStyleLbl="sibTrans2D1" presStyleIdx="1" presStyleCnt="4"/>
      <dgm:spPr/>
    </dgm:pt>
    <dgm:pt modelId="{E96D1C7B-6076-47CA-8B5B-7E6CBD2C48B0}" type="pres">
      <dgm:prSet presAssocID="{4F4907F8-738E-414A-A2A8-5DA82EDA1B5D}" presName="node" presStyleLbl="node1" presStyleIdx="2" presStyleCnt="4" custScaleX="133168" custScaleY="112960">
        <dgm:presLayoutVars>
          <dgm:bulletEnabled val="1"/>
        </dgm:presLayoutVars>
      </dgm:prSet>
      <dgm:spPr/>
    </dgm:pt>
    <dgm:pt modelId="{37DE29D3-F7E5-4898-A1D9-FE3FD906D26F}" type="pres">
      <dgm:prSet presAssocID="{5C0A93D4-7F16-4C3C-974F-06979CE40BBF}" presName="sibTrans" presStyleLbl="sibTrans2D1" presStyleIdx="2" presStyleCnt="4"/>
      <dgm:spPr/>
    </dgm:pt>
    <dgm:pt modelId="{06FF3319-2974-4DF9-824A-923A8571CA0F}" type="pres">
      <dgm:prSet presAssocID="{5C0A93D4-7F16-4C3C-974F-06979CE40BBF}" presName="connectorText" presStyleLbl="sibTrans2D1" presStyleIdx="2" presStyleCnt="4"/>
      <dgm:spPr/>
    </dgm:pt>
    <dgm:pt modelId="{59D23662-24BB-44BE-BB26-FDE9865D039F}" type="pres">
      <dgm:prSet presAssocID="{FE48740B-0C87-48B1-A868-D49A2AD90415}" presName="node" presStyleLbl="node1" presStyleIdx="3" presStyleCnt="4" custScaleX="149538" custScaleY="139318" custRadScaleRad="175667" custRadScaleInc="-3526">
        <dgm:presLayoutVars>
          <dgm:bulletEnabled val="1"/>
        </dgm:presLayoutVars>
      </dgm:prSet>
      <dgm:spPr/>
    </dgm:pt>
    <dgm:pt modelId="{32933839-D006-4A63-A547-34470AD71CFF}" type="pres">
      <dgm:prSet presAssocID="{2D53C876-B933-4CCC-9655-4CFDF62887CB}" presName="sibTrans" presStyleLbl="sibTrans2D1" presStyleIdx="3" presStyleCnt="4"/>
      <dgm:spPr/>
    </dgm:pt>
    <dgm:pt modelId="{B6CEEDEC-5072-400C-81B8-201C3ABD46DE}" type="pres">
      <dgm:prSet presAssocID="{2D53C876-B933-4CCC-9655-4CFDF62887CB}" presName="connectorText" presStyleLbl="sibTrans2D1" presStyleIdx="3" presStyleCnt="4"/>
      <dgm:spPr/>
    </dgm:pt>
  </dgm:ptLst>
  <dgm:cxnLst>
    <dgm:cxn modelId="{57CA5709-5B8E-47FE-BE79-591DFADB3833}" type="presOf" srcId="{9F648BB2-C1E4-45BD-B688-40EA1F3C3E66}" destId="{9A6D692A-1928-4F05-B500-E91CFBB96338}" srcOrd="0" destOrd="0" presId="urn:microsoft.com/office/officeart/2005/8/layout/cycle2"/>
    <dgm:cxn modelId="{D30F3711-79C4-4BA1-B77E-94ADD8EF26F6}" type="presOf" srcId="{FE48740B-0C87-48B1-A868-D49A2AD90415}" destId="{59D23662-24BB-44BE-BB26-FDE9865D039F}" srcOrd="0" destOrd="0" presId="urn:microsoft.com/office/officeart/2005/8/layout/cycle2"/>
    <dgm:cxn modelId="{08788020-CDE6-4CBD-9EB2-2705B3A5C40B}" type="presOf" srcId="{7061E761-8C68-46C6-95D9-F09053D33DE4}" destId="{7376F575-E1DE-4E5D-B5C4-985CF6BE2653}" srcOrd="0" destOrd="0" presId="urn:microsoft.com/office/officeart/2005/8/layout/cycle2"/>
    <dgm:cxn modelId="{972C7B49-2741-4F65-BD6B-A4711FDA6CE9}" srcId="{39714DA1-65C7-4031-B86A-43756D78D620}" destId="{7061E761-8C68-46C6-95D9-F09053D33DE4}" srcOrd="1" destOrd="0" parTransId="{0275E814-0B21-41FF-9F61-13E3C69E2DBC}" sibTransId="{9F648BB2-C1E4-45BD-B688-40EA1F3C3E66}"/>
    <dgm:cxn modelId="{577A284E-6D0B-49B8-AF86-829A5F433A95}" type="presOf" srcId="{5C0A93D4-7F16-4C3C-974F-06979CE40BBF}" destId="{06FF3319-2974-4DF9-824A-923A8571CA0F}" srcOrd="1" destOrd="0" presId="urn:microsoft.com/office/officeart/2005/8/layout/cycle2"/>
    <dgm:cxn modelId="{6B2BF357-3084-4FD5-9C2A-343F3CC1E0CE}" type="presOf" srcId="{2D53C876-B933-4CCC-9655-4CFDF62887CB}" destId="{32933839-D006-4A63-A547-34470AD71CFF}" srcOrd="0" destOrd="0" presId="urn:microsoft.com/office/officeart/2005/8/layout/cycle2"/>
    <dgm:cxn modelId="{DD55AE7A-4C8D-45BD-B15F-C4D90E65F8AA}" type="presOf" srcId="{E21A8D1C-19FB-42F3-B73C-EB66B63E2C74}" destId="{EAD6F50F-F053-44B6-8BC7-F80DBD1A52F7}" srcOrd="0" destOrd="0" presId="urn:microsoft.com/office/officeart/2005/8/layout/cycle2"/>
    <dgm:cxn modelId="{2ACB128C-80F8-4F69-A153-FA506C7809BE}" type="presOf" srcId="{5C0A93D4-7F16-4C3C-974F-06979CE40BBF}" destId="{37DE29D3-F7E5-4898-A1D9-FE3FD906D26F}" srcOrd="0" destOrd="0" presId="urn:microsoft.com/office/officeart/2005/8/layout/cycle2"/>
    <dgm:cxn modelId="{4FEAB091-7F75-4666-B686-2BC546F415E2}" srcId="{39714DA1-65C7-4031-B86A-43756D78D620}" destId="{54A61B08-0AF0-447C-8BBD-67775E7B12FB}" srcOrd="0" destOrd="0" parTransId="{B2886297-F890-4039-8425-D4C5BB11140D}" sibTransId="{E21A8D1C-19FB-42F3-B73C-EB66B63E2C74}"/>
    <dgm:cxn modelId="{3010F29A-EFFD-45BF-89A4-7F7599D3143F}" type="presOf" srcId="{4F4907F8-738E-414A-A2A8-5DA82EDA1B5D}" destId="{E96D1C7B-6076-47CA-8B5B-7E6CBD2C48B0}" srcOrd="0" destOrd="0" presId="urn:microsoft.com/office/officeart/2005/8/layout/cycle2"/>
    <dgm:cxn modelId="{94D57D9E-520A-4125-BD7A-8B36A80972A2}" type="presOf" srcId="{9F648BB2-C1E4-45BD-B688-40EA1F3C3E66}" destId="{BB30FA0C-047E-4184-BC4F-A9CAABF16EB8}" srcOrd="1" destOrd="0" presId="urn:microsoft.com/office/officeart/2005/8/layout/cycle2"/>
    <dgm:cxn modelId="{BF59C79F-0401-4024-A448-41F14B3F4F1B}" type="presOf" srcId="{39714DA1-65C7-4031-B86A-43756D78D620}" destId="{6FFC18B9-77D4-49F5-B046-658944F575E1}" srcOrd="0" destOrd="0" presId="urn:microsoft.com/office/officeart/2005/8/layout/cycle2"/>
    <dgm:cxn modelId="{050F5CA1-149C-42AC-842C-8FEF81E0FF1C}" srcId="{39714DA1-65C7-4031-B86A-43756D78D620}" destId="{FE48740B-0C87-48B1-A868-D49A2AD90415}" srcOrd="3" destOrd="0" parTransId="{7D1288B6-10B2-4225-9631-A8ABE0352FDC}" sibTransId="{2D53C876-B933-4CCC-9655-4CFDF62887CB}"/>
    <dgm:cxn modelId="{CFB962AB-E9F1-4899-BCA9-F9F42AF6B629}" type="presOf" srcId="{2D53C876-B933-4CCC-9655-4CFDF62887CB}" destId="{B6CEEDEC-5072-400C-81B8-201C3ABD46DE}" srcOrd="1" destOrd="0" presId="urn:microsoft.com/office/officeart/2005/8/layout/cycle2"/>
    <dgm:cxn modelId="{8B35D0C9-C09A-4923-884D-1BAF333BCE5E}" type="presOf" srcId="{E21A8D1C-19FB-42F3-B73C-EB66B63E2C74}" destId="{CA637022-9F3A-47A3-B9FF-645D4AA2306E}" srcOrd="1" destOrd="0" presId="urn:microsoft.com/office/officeart/2005/8/layout/cycle2"/>
    <dgm:cxn modelId="{FA4BD4D4-F792-40EB-96F2-8A680DCC28DE}" type="presOf" srcId="{54A61B08-0AF0-447C-8BBD-67775E7B12FB}" destId="{05FD04E7-4406-4A7D-ADD2-2E9E3508C9EB}" srcOrd="0" destOrd="0" presId="urn:microsoft.com/office/officeart/2005/8/layout/cycle2"/>
    <dgm:cxn modelId="{DD60EDDF-2E02-4BB7-A3A5-A40286D65AD4}" srcId="{39714DA1-65C7-4031-B86A-43756D78D620}" destId="{4F4907F8-738E-414A-A2A8-5DA82EDA1B5D}" srcOrd="2" destOrd="0" parTransId="{45D41EF7-5C47-4F6E-88A7-1D5549F41B47}" sibTransId="{5C0A93D4-7F16-4C3C-974F-06979CE40BBF}"/>
    <dgm:cxn modelId="{C7111D88-46D1-40B0-93C1-26A5A017E6D8}" type="presParOf" srcId="{6FFC18B9-77D4-49F5-B046-658944F575E1}" destId="{05FD04E7-4406-4A7D-ADD2-2E9E3508C9EB}" srcOrd="0" destOrd="0" presId="urn:microsoft.com/office/officeart/2005/8/layout/cycle2"/>
    <dgm:cxn modelId="{86A35EC1-9853-495D-BAE7-D7F6659B1477}" type="presParOf" srcId="{6FFC18B9-77D4-49F5-B046-658944F575E1}" destId="{EAD6F50F-F053-44B6-8BC7-F80DBD1A52F7}" srcOrd="1" destOrd="0" presId="urn:microsoft.com/office/officeart/2005/8/layout/cycle2"/>
    <dgm:cxn modelId="{D819FC1F-FF31-4670-88E1-BA6268868CCE}" type="presParOf" srcId="{EAD6F50F-F053-44B6-8BC7-F80DBD1A52F7}" destId="{CA637022-9F3A-47A3-B9FF-645D4AA2306E}" srcOrd="0" destOrd="0" presId="urn:microsoft.com/office/officeart/2005/8/layout/cycle2"/>
    <dgm:cxn modelId="{8CE48DDE-E304-4FE6-B170-420BADAED39E}" type="presParOf" srcId="{6FFC18B9-77D4-49F5-B046-658944F575E1}" destId="{7376F575-E1DE-4E5D-B5C4-985CF6BE2653}" srcOrd="2" destOrd="0" presId="urn:microsoft.com/office/officeart/2005/8/layout/cycle2"/>
    <dgm:cxn modelId="{2B8A10E9-B1E1-4289-AB89-003E0CE2AF6B}" type="presParOf" srcId="{6FFC18B9-77D4-49F5-B046-658944F575E1}" destId="{9A6D692A-1928-4F05-B500-E91CFBB96338}" srcOrd="3" destOrd="0" presId="urn:microsoft.com/office/officeart/2005/8/layout/cycle2"/>
    <dgm:cxn modelId="{0CAE65CC-71D1-419A-A250-8B0485050E37}" type="presParOf" srcId="{9A6D692A-1928-4F05-B500-E91CFBB96338}" destId="{BB30FA0C-047E-4184-BC4F-A9CAABF16EB8}" srcOrd="0" destOrd="0" presId="urn:microsoft.com/office/officeart/2005/8/layout/cycle2"/>
    <dgm:cxn modelId="{B05FE82F-3B9A-481D-BA5E-3B1B0655407C}" type="presParOf" srcId="{6FFC18B9-77D4-49F5-B046-658944F575E1}" destId="{E96D1C7B-6076-47CA-8B5B-7E6CBD2C48B0}" srcOrd="4" destOrd="0" presId="urn:microsoft.com/office/officeart/2005/8/layout/cycle2"/>
    <dgm:cxn modelId="{1482C546-01AD-4EFE-AF47-CF50C9E56194}" type="presParOf" srcId="{6FFC18B9-77D4-49F5-B046-658944F575E1}" destId="{37DE29D3-F7E5-4898-A1D9-FE3FD906D26F}" srcOrd="5" destOrd="0" presId="urn:microsoft.com/office/officeart/2005/8/layout/cycle2"/>
    <dgm:cxn modelId="{30E5A218-6569-4EF1-BFC0-7C9F141ED0FC}" type="presParOf" srcId="{37DE29D3-F7E5-4898-A1D9-FE3FD906D26F}" destId="{06FF3319-2974-4DF9-824A-923A8571CA0F}" srcOrd="0" destOrd="0" presId="urn:microsoft.com/office/officeart/2005/8/layout/cycle2"/>
    <dgm:cxn modelId="{2161F28A-243E-4DF8-AE07-CC78D9C49644}" type="presParOf" srcId="{6FFC18B9-77D4-49F5-B046-658944F575E1}" destId="{59D23662-24BB-44BE-BB26-FDE9865D039F}" srcOrd="6" destOrd="0" presId="urn:microsoft.com/office/officeart/2005/8/layout/cycle2"/>
    <dgm:cxn modelId="{DF44541C-6345-4E60-8F88-9872D612C46B}" type="presParOf" srcId="{6FFC18B9-77D4-49F5-B046-658944F575E1}" destId="{32933839-D006-4A63-A547-34470AD71CFF}" srcOrd="7" destOrd="0" presId="urn:microsoft.com/office/officeart/2005/8/layout/cycle2"/>
    <dgm:cxn modelId="{28CB1C1E-7914-465F-8DA6-67EBA28E5A2D}" type="presParOf" srcId="{32933839-D006-4A63-A547-34470AD71CFF}" destId="{B6CEEDEC-5072-400C-81B8-201C3ABD46DE}"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8E8419-CE59-43F3-A1B9-E042CAB1082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F7A23C4E-239A-4306-9204-DB8F38761B1E}">
      <dgm:prSet custT="1"/>
      <dgm:spPr/>
      <dgm:t>
        <a:bodyPr/>
        <a:lstStyle/>
        <a:p>
          <a:r>
            <a:rPr lang="en-US" sz="3600" dirty="0"/>
            <a:t>This Key Action supports:</a:t>
          </a:r>
          <a:endParaRPr lang="el-GR" sz="3600" dirty="0"/>
        </a:p>
      </dgm:t>
    </dgm:pt>
    <dgm:pt modelId="{B6AEF9D6-2707-43CF-BF7A-4046B4A8321B}" type="parTrans" cxnId="{A4AD4D40-C338-4976-9722-8EE830A96376}">
      <dgm:prSet/>
      <dgm:spPr/>
      <dgm:t>
        <a:bodyPr/>
        <a:lstStyle/>
        <a:p>
          <a:endParaRPr lang="el-GR"/>
        </a:p>
      </dgm:t>
    </dgm:pt>
    <dgm:pt modelId="{DC3F6326-1FEE-4454-B328-9F48E01E08B3}" type="sibTrans" cxnId="{A4AD4D40-C338-4976-9722-8EE830A96376}">
      <dgm:prSet/>
      <dgm:spPr/>
      <dgm:t>
        <a:bodyPr/>
        <a:lstStyle/>
        <a:p>
          <a:endParaRPr lang="el-GR"/>
        </a:p>
      </dgm:t>
    </dgm:pt>
    <dgm:pt modelId="{EF0580C0-CB49-4FDE-B688-E69409764EEA}">
      <dgm:prSet custT="1">
        <dgm:style>
          <a:lnRef idx="2">
            <a:schemeClr val="accent1"/>
          </a:lnRef>
          <a:fillRef idx="1">
            <a:schemeClr val="lt1"/>
          </a:fillRef>
          <a:effectRef idx="0">
            <a:schemeClr val="accent1"/>
          </a:effectRef>
          <a:fontRef idx="minor">
            <a:schemeClr val="dk1"/>
          </a:fontRef>
        </dgm:style>
      </dgm:prSet>
      <dgm:spPr/>
      <dgm:t>
        <a:bodyPr/>
        <a:lstStyle/>
        <a:p>
          <a:r>
            <a:rPr lang="en-US" sz="2000" b="1" dirty="0">
              <a:solidFill>
                <a:srgbClr val="0070C0"/>
              </a:solidFill>
            </a:rPr>
            <a:t>Target Group </a:t>
          </a:r>
          <a:r>
            <a:rPr lang="en-US" sz="2000" b="1" dirty="0">
              <a:solidFill>
                <a:srgbClr val="0070C0"/>
              </a:solidFill>
              <a:sym typeface="Wingdings" panose="05000000000000000000" pitchFamily="2" charset="2"/>
            </a:rPr>
            <a:t></a:t>
          </a:r>
          <a:endParaRPr lang="el-GR" sz="2000" b="1" dirty="0">
            <a:solidFill>
              <a:srgbClr val="0070C0"/>
            </a:solidFill>
          </a:endParaRPr>
        </a:p>
      </dgm:t>
    </dgm:pt>
    <dgm:pt modelId="{A7A0678C-266B-4266-B46F-943C4CF5A47E}" type="parTrans" cxnId="{98843C94-0EAC-498F-9BAC-36C03391E8F2}">
      <dgm:prSet/>
      <dgm:spPr/>
      <dgm:t>
        <a:bodyPr/>
        <a:lstStyle/>
        <a:p>
          <a:endParaRPr lang="el-GR"/>
        </a:p>
      </dgm:t>
    </dgm:pt>
    <dgm:pt modelId="{89BD95C0-081D-44D8-9DC4-D6461A6F0476}" type="sibTrans" cxnId="{98843C94-0EAC-498F-9BAC-36C03391E8F2}">
      <dgm:prSet/>
      <dgm:spPr/>
      <dgm:t>
        <a:bodyPr/>
        <a:lstStyle/>
        <a:p>
          <a:endParaRPr lang="el-GR"/>
        </a:p>
      </dgm:t>
    </dgm:pt>
    <dgm:pt modelId="{D15917CC-ED51-4D6B-A47B-31FCE32DABDA}">
      <dgm:prSet custT="1">
        <dgm:style>
          <a:lnRef idx="2">
            <a:schemeClr val="accent1"/>
          </a:lnRef>
          <a:fillRef idx="1">
            <a:schemeClr val="lt1"/>
          </a:fillRef>
          <a:effectRef idx="0">
            <a:schemeClr val="accent1"/>
          </a:effectRef>
          <a:fontRef idx="minor">
            <a:schemeClr val="dk1"/>
          </a:fontRef>
        </dgm:style>
      </dgm:prSet>
      <dgm:spPr/>
      <dgm:t>
        <a:bodyPr/>
        <a:lstStyle/>
        <a:p>
          <a:r>
            <a:rPr lang="en-US" sz="2000" b="1" dirty="0">
              <a:solidFill>
                <a:srgbClr val="0070C0"/>
              </a:solidFill>
            </a:rPr>
            <a:t>higher education students (short cycle, first, second or third cycle),</a:t>
          </a:r>
          <a:endParaRPr lang="el-GR" sz="2000" b="1" dirty="0">
            <a:solidFill>
              <a:srgbClr val="0070C0"/>
            </a:solidFill>
          </a:endParaRPr>
        </a:p>
      </dgm:t>
    </dgm:pt>
    <dgm:pt modelId="{F5D07839-47C7-440D-9317-648C0478C6FB}" type="parTrans" cxnId="{798A262E-6177-4A15-8DEF-ABA405BE06EC}">
      <dgm:prSet/>
      <dgm:spPr/>
      <dgm:t>
        <a:bodyPr/>
        <a:lstStyle/>
        <a:p>
          <a:endParaRPr lang="el-GR"/>
        </a:p>
      </dgm:t>
    </dgm:pt>
    <dgm:pt modelId="{06DF4009-7E35-458E-9DA0-F0B385F204BF}" type="sibTrans" cxnId="{798A262E-6177-4A15-8DEF-ABA405BE06EC}">
      <dgm:prSet/>
      <dgm:spPr/>
      <dgm:t>
        <a:bodyPr/>
        <a:lstStyle/>
        <a:p>
          <a:endParaRPr lang="el-GR"/>
        </a:p>
      </dgm:t>
    </dgm:pt>
    <dgm:pt modelId="{87851FEE-D626-444B-96F1-5BF0DAB2CF19}">
      <dgm:prSet custT="1">
        <dgm:style>
          <a:lnRef idx="2">
            <a:schemeClr val="accent1"/>
          </a:lnRef>
          <a:fillRef idx="1">
            <a:schemeClr val="lt1"/>
          </a:fillRef>
          <a:effectRef idx="0">
            <a:schemeClr val="accent1"/>
          </a:effectRef>
          <a:fontRef idx="minor">
            <a:schemeClr val="dk1"/>
          </a:fontRef>
        </dgm:style>
      </dgm:prSet>
      <dgm:spPr/>
      <dgm:t>
        <a:bodyPr/>
        <a:lstStyle/>
        <a:p>
          <a:r>
            <a:rPr lang="en-US" sz="2000" b="1" dirty="0">
              <a:solidFill>
                <a:srgbClr val="0070C0"/>
              </a:solidFill>
            </a:rPr>
            <a:t> higher education teachers</a:t>
          </a:r>
          <a:endParaRPr lang="el-GR" sz="2000" b="1" dirty="0">
            <a:solidFill>
              <a:srgbClr val="0070C0"/>
            </a:solidFill>
          </a:endParaRPr>
        </a:p>
      </dgm:t>
    </dgm:pt>
    <dgm:pt modelId="{259476FA-31C7-48FA-B663-49102007E7A6}" type="parTrans" cxnId="{D6BBE79A-B3A0-4174-BF27-4BAB7A98BE12}">
      <dgm:prSet/>
      <dgm:spPr/>
      <dgm:t>
        <a:bodyPr/>
        <a:lstStyle/>
        <a:p>
          <a:endParaRPr lang="el-GR"/>
        </a:p>
      </dgm:t>
    </dgm:pt>
    <dgm:pt modelId="{0742FB50-FB2A-4A71-8F35-AC0D2A4D9EEC}" type="sibTrans" cxnId="{D6BBE79A-B3A0-4174-BF27-4BAB7A98BE12}">
      <dgm:prSet/>
      <dgm:spPr/>
      <dgm:t>
        <a:bodyPr/>
        <a:lstStyle/>
        <a:p>
          <a:endParaRPr lang="el-GR"/>
        </a:p>
      </dgm:t>
    </dgm:pt>
    <dgm:pt modelId="{51139A71-30B1-478B-9790-8CC7949F60FD}">
      <dgm:prSet custT="1">
        <dgm:style>
          <a:lnRef idx="2">
            <a:schemeClr val="accent1"/>
          </a:lnRef>
          <a:fillRef idx="1">
            <a:schemeClr val="lt1"/>
          </a:fillRef>
          <a:effectRef idx="0">
            <a:schemeClr val="accent1"/>
          </a:effectRef>
          <a:fontRef idx="minor">
            <a:schemeClr val="dk1"/>
          </a:fontRef>
        </dgm:style>
      </dgm:prSet>
      <dgm:spPr/>
      <dgm:t>
        <a:bodyPr/>
        <a:lstStyle/>
        <a:p>
          <a:r>
            <a:rPr lang="en-US" sz="2000" b="1" dirty="0">
              <a:solidFill>
                <a:srgbClr val="0070C0"/>
              </a:solidFill>
            </a:rPr>
            <a:t> professors, staff of higher education institutions, trainers</a:t>
          </a:r>
          <a:endParaRPr lang="el-GR" sz="2000" b="1" dirty="0">
            <a:solidFill>
              <a:srgbClr val="0070C0"/>
            </a:solidFill>
          </a:endParaRPr>
        </a:p>
      </dgm:t>
    </dgm:pt>
    <dgm:pt modelId="{C3BCCBD1-D3A8-4AEC-B8AC-6E369E41F335}" type="parTrans" cxnId="{22043320-6EAA-4E92-8DFC-A65A308AA859}">
      <dgm:prSet/>
      <dgm:spPr/>
      <dgm:t>
        <a:bodyPr/>
        <a:lstStyle/>
        <a:p>
          <a:endParaRPr lang="el-GR"/>
        </a:p>
      </dgm:t>
    </dgm:pt>
    <dgm:pt modelId="{68C9A330-BFD8-4E6C-B5ED-603EFB3742B5}" type="sibTrans" cxnId="{22043320-6EAA-4E92-8DFC-A65A308AA859}">
      <dgm:prSet/>
      <dgm:spPr/>
      <dgm:t>
        <a:bodyPr/>
        <a:lstStyle/>
        <a:p>
          <a:endParaRPr lang="el-GR"/>
        </a:p>
      </dgm:t>
    </dgm:pt>
    <dgm:pt modelId="{A23DD840-74FB-4563-88DB-DB0DAD5B31D5}">
      <dgm:prSet custT="1">
        <dgm:style>
          <a:lnRef idx="2">
            <a:schemeClr val="accent1"/>
          </a:lnRef>
          <a:fillRef idx="1">
            <a:schemeClr val="lt1"/>
          </a:fillRef>
          <a:effectRef idx="0">
            <a:schemeClr val="accent1"/>
          </a:effectRef>
          <a:fontRef idx="minor">
            <a:schemeClr val="dk1"/>
          </a:fontRef>
        </dgm:style>
      </dgm:prSet>
      <dgm:spPr/>
      <dgm:t>
        <a:bodyPr/>
        <a:lstStyle/>
        <a:p>
          <a:r>
            <a:rPr lang="en-US" sz="2000" b="1" dirty="0">
              <a:solidFill>
                <a:srgbClr val="0070C0"/>
              </a:solidFill>
            </a:rPr>
            <a:t>professionals in enterprises</a:t>
          </a:r>
          <a:endParaRPr lang="el-GR" sz="2000" b="1" dirty="0">
            <a:solidFill>
              <a:srgbClr val="0070C0"/>
            </a:solidFill>
          </a:endParaRPr>
        </a:p>
      </dgm:t>
    </dgm:pt>
    <dgm:pt modelId="{F03D468B-DAF6-473F-A3C3-AF48108407B5}" type="parTrans" cxnId="{336B055A-8DB8-49F4-8DE4-F67A816E8E7C}">
      <dgm:prSet/>
      <dgm:spPr/>
      <dgm:t>
        <a:bodyPr/>
        <a:lstStyle/>
        <a:p>
          <a:endParaRPr lang="el-GR"/>
        </a:p>
      </dgm:t>
    </dgm:pt>
    <dgm:pt modelId="{1F0418B2-3707-41F2-BDD6-5DDFDB74DA22}" type="sibTrans" cxnId="{336B055A-8DB8-49F4-8DE4-F67A816E8E7C}">
      <dgm:prSet/>
      <dgm:spPr/>
      <dgm:t>
        <a:bodyPr/>
        <a:lstStyle/>
        <a:p>
          <a:endParaRPr lang="el-GR"/>
        </a:p>
      </dgm:t>
    </dgm:pt>
    <dgm:pt modelId="{6349AD1C-AB23-4A7F-AA30-7FBC2F0233D1}" type="pres">
      <dgm:prSet presAssocID="{198E8419-CE59-43F3-A1B9-E042CAB1082E}" presName="Name0" presStyleCnt="0">
        <dgm:presLayoutVars>
          <dgm:dir/>
          <dgm:animLvl val="lvl"/>
          <dgm:resizeHandles val="exact"/>
        </dgm:presLayoutVars>
      </dgm:prSet>
      <dgm:spPr/>
    </dgm:pt>
    <dgm:pt modelId="{C35B3D50-72CC-40BF-A9A2-FAB619F1E13B}" type="pres">
      <dgm:prSet presAssocID="{F7A23C4E-239A-4306-9204-DB8F38761B1E}" presName="linNode" presStyleCnt="0"/>
      <dgm:spPr/>
    </dgm:pt>
    <dgm:pt modelId="{1D294925-D812-4FF9-A00A-FEC0A6C2CD4D}" type="pres">
      <dgm:prSet presAssocID="{F7A23C4E-239A-4306-9204-DB8F38761B1E}" presName="parentText" presStyleLbl="node1" presStyleIdx="0" presStyleCnt="1" custScaleX="78788" custScaleY="84710">
        <dgm:presLayoutVars>
          <dgm:chMax val="1"/>
          <dgm:bulletEnabled val="1"/>
        </dgm:presLayoutVars>
      </dgm:prSet>
      <dgm:spPr>
        <a:prstGeom prst="bevel">
          <a:avLst/>
        </a:prstGeom>
      </dgm:spPr>
    </dgm:pt>
    <dgm:pt modelId="{BF3F629E-F94F-4ED6-BBD5-996BE9E35CD5}" type="pres">
      <dgm:prSet presAssocID="{F7A23C4E-239A-4306-9204-DB8F38761B1E}" presName="descendantText" presStyleLbl="alignAccFollowNode1" presStyleIdx="0" presStyleCnt="1">
        <dgm:presLayoutVars>
          <dgm:bulletEnabled val="1"/>
        </dgm:presLayoutVars>
      </dgm:prSet>
      <dgm:spPr>
        <a:prstGeom prst="bevel">
          <a:avLst/>
        </a:prstGeom>
      </dgm:spPr>
    </dgm:pt>
  </dgm:ptLst>
  <dgm:cxnLst>
    <dgm:cxn modelId="{F2375A08-DE92-4D56-807B-A7C0A4A853F5}" type="presOf" srcId="{198E8419-CE59-43F3-A1B9-E042CAB1082E}" destId="{6349AD1C-AB23-4A7F-AA30-7FBC2F0233D1}" srcOrd="0" destOrd="0" presId="urn:microsoft.com/office/officeart/2005/8/layout/vList5"/>
    <dgm:cxn modelId="{22043320-6EAA-4E92-8DFC-A65A308AA859}" srcId="{F7A23C4E-239A-4306-9204-DB8F38761B1E}" destId="{51139A71-30B1-478B-9790-8CC7949F60FD}" srcOrd="3" destOrd="0" parTransId="{C3BCCBD1-D3A8-4AEC-B8AC-6E369E41F335}" sibTransId="{68C9A330-BFD8-4E6C-B5ED-603EFB3742B5}"/>
    <dgm:cxn modelId="{F9F23622-9323-4B2A-96E5-7B1F5BA654EB}" type="presOf" srcId="{51139A71-30B1-478B-9790-8CC7949F60FD}" destId="{BF3F629E-F94F-4ED6-BBD5-996BE9E35CD5}" srcOrd="0" destOrd="3" presId="urn:microsoft.com/office/officeart/2005/8/layout/vList5"/>
    <dgm:cxn modelId="{798A262E-6177-4A15-8DEF-ABA405BE06EC}" srcId="{F7A23C4E-239A-4306-9204-DB8F38761B1E}" destId="{D15917CC-ED51-4D6B-A47B-31FCE32DABDA}" srcOrd="1" destOrd="0" parTransId="{F5D07839-47C7-440D-9317-648C0478C6FB}" sibTransId="{06DF4009-7E35-458E-9DA0-F0B385F204BF}"/>
    <dgm:cxn modelId="{A4AD4D40-C338-4976-9722-8EE830A96376}" srcId="{198E8419-CE59-43F3-A1B9-E042CAB1082E}" destId="{F7A23C4E-239A-4306-9204-DB8F38761B1E}" srcOrd="0" destOrd="0" parTransId="{B6AEF9D6-2707-43CF-BF7A-4046B4A8321B}" sibTransId="{DC3F6326-1FEE-4454-B328-9F48E01E08B3}"/>
    <dgm:cxn modelId="{336B055A-8DB8-49F4-8DE4-F67A816E8E7C}" srcId="{F7A23C4E-239A-4306-9204-DB8F38761B1E}" destId="{A23DD840-74FB-4563-88DB-DB0DAD5B31D5}" srcOrd="4" destOrd="0" parTransId="{F03D468B-DAF6-473F-A3C3-AF48108407B5}" sibTransId="{1F0418B2-3707-41F2-BDD6-5DDFDB74DA22}"/>
    <dgm:cxn modelId="{98843C94-0EAC-498F-9BAC-36C03391E8F2}" srcId="{F7A23C4E-239A-4306-9204-DB8F38761B1E}" destId="{EF0580C0-CB49-4FDE-B688-E69409764EEA}" srcOrd="0" destOrd="0" parTransId="{A7A0678C-266B-4266-B46F-943C4CF5A47E}" sibTransId="{89BD95C0-081D-44D8-9DC4-D6461A6F0476}"/>
    <dgm:cxn modelId="{D6BBE79A-B3A0-4174-BF27-4BAB7A98BE12}" srcId="{F7A23C4E-239A-4306-9204-DB8F38761B1E}" destId="{87851FEE-D626-444B-96F1-5BF0DAB2CF19}" srcOrd="2" destOrd="0" parTransId="{259476FA-31C7-48FA-B663-49102007E7A6}" sibTransId="{0742FB50-FB2A-4A71-8F35-AC0D2A4D9EEC}"/>
    <dgm:cxn modelId="{3B05A6A0-B56F-4EF5-ABF4-A11B9CACB9D4}" type="presOf" srcId="{EF0580C0-CB49-4FDE-B688-E69409764EEA}" destId="{BF3F629E-F94F-4ED6-BBD5-996BE9E35CD5}" srcOrd="0" destOrd="0" presId="urn:microsoft.com/office/officeart/2005/8/layout/vList5"/>
    <dgm:cxn modelId="{7C81CCBB-BB29-4F72-AF7D-0C06592AF240}" type="presOf" srcId="{87851FEE-D626-444B-96F1-5BF0DAB2CF19}" destId="{BF3F629E-F94F-4ED6-BBD5-996BE9E35CD5}" srcOrd="0" destOrd="2" presId="urn:microsoft.com/office/officeart/2005/8/layout/vList5"/>
    <dgm:cxn modelId="{F343FEC6-E674-4BAD-B65A-283FB098224B}" type="presOf" srcId="{A23DD840-74FB-4563-88DB-DB0DAD5B31D5}" destId="{BF3F629E-F94F-4ED6-BBD5-996BE9E35CD5}" srcOrd="0" destOrd="4" presId="urn:microsoft.com/office/officeart/2005/8/layout/vList5"/>
    <dgm:cxn modelId="{702BA3CD-861C-4E1E-A5F4-19B2BC5B1ED4}" type="presOf" srcId="{F7A23C4E-239A-4306-9204-DB8F38761B1E}" destId="{1D294925-D812-4FF9-A00A-FEC0A6C2CD4D}" srcOrd="0" destOrd="0" presId="urn:microsoft.com/office/officeart/2005/8/layout/vList5"/>
    <dgm:cxn modelId="{B32B74EE-BB3B-4C82-B9DC-E593DDCA0AAD}" type="presOf" srcId="{D15917CC-ED51-4D6B-A47B-31FCE32DABDA}" destId="{BF3F629E-F94F-4ED6-BBD5-996BE9E35CD5}" srcOrd="0" destOrd="1" presId="urn:microsoft.com/office/officeart/2005/8/layout/vList5"/>
    <dgm:cxn modelId="{E26CAFCA-7C8F-4910-93F3-33777B2B902A}" type="presParOf" srcId="{6349AD1C-AB23-4A7F-AA30-7FBC2F0233D1}" destId="{C35B3D50-72CC-40BF-A9A2-FAB619F1E13B}" srcOrd="0" destOrd="0" presId="urn:microsoft.com/office/officeart/2005/8/layout/vList5"/>
    <dgm:cxn modelId="{0A34E28D-8D7D-41FB-9299-D3D1D927FADE}" type="presParOf" srcId="{C35B3D50-72CC-40BF-A9A2-FAB619F1E13B}" destId="{1D294925-D812-4FF9-A00A-FEC0A6C2CD4D}" srcOrd="0" destOrd="0" presId="urn:microsoft.com/office/officeart/2005/8/layout/vList5"/>
    <dgm:cxn modelId="{7FFFC501-DA88-47EF-9368-530B8677AB84}" type="presParOf" srcId="{C35B3D50-72CC-40BF-A9A2-FAB619F1E13B}" destId="{BF3F629E-F94F-4ED6-BBD5-996BE9E35CD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AFA875-C81D-4D48-9AC0-F123E2C96F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l-GR"/>
        </a:p>
      </dgm:t>
    </dgm:pt>
    <dgm:pt modelId="{F672C573-4D69-4386-A1C9-9BACC0F1AD0B}">
      <dgm:prSet/>
      <dgm:spPr/>
      <dgm:t>
        <a:bodyPr/>
        <a:lstStyle/>
        <a:p>
          <a:endParaRPr lang="el-GR" dirty="0"/>
        </a:p>
      </dgm:t>
    </dgm:pt>
    <dgm:pt modelId="{B3B28BA6-E728-41B5-BE75-188C05E3140A}" type="parTrans" cxnId="{65D454EF-A8C7-4299-B40D-8A2BCAE99EC1}">
      <dgm:prSet/>
      <dgm:spPr/>
      <dgm:t>
        <a:bodyPr/>
        <a:lstStyle/>
        <a:p>
          <a:endParaRPr lang="el-GR"/>
        </a:p>
      </dgm:t>
    </dgm:pt>
    <dgm:pt modelId="{2D505DDA-79DB-46A8-BDA7-6D49275378AA}" type="sibTrans" cxnId="{65D454EF-A8C7-4299-B40D-8A2BCAE99EC1}">
      <dgm:prSet/>
      <dgm:spPr/>
      <dgm:t>
        <a:bodyPr/>
        <a:lstStyle/>
        <a:p>
          <a:endParaRPr lang="el-GR"/>
        </a:p>
      </dgm:t>
    </dgm:pt>
    <dgm:pt modelId="{08C7673D-17F5-48BC-88EB-6C6C69B305E0}">
      <dgm:prSet custT="1"/>
      <dgm:spPr/>
      <dgm:t>
        <a:bodyPr/>
        <a:lstStyle/>
        <a:p>
          <a:r>
            <a:rPr lang="en-US" sz="1400" b="1" dirty="0">
              <a:solidFill>
                <a:srgbClr val="0070C0"/>
              </a:solidFill>
            </a:rPr>
            <a:t>expose students to different views, knowledge, teaching and research methods as well as work practices in their study field in the European and international context;</a:t>
          </a:r>
          <a:endParaRPr lang="el-GR" sz="1400" b="1" dirty="0">
            <a:solidFill>
              <a:srgbClr val="0070C0"/>
            </a:solidFill>
          </a:endParaRPr>
        </a:p>
      </dgm:t>
    </dgm:pt>
    <dgm:pt modelId="{6CB31268-41EC-47DF-9EC7-64D938228052}" type="parTrans" cxnId="{7E01286E-3DD1-447C-B927-1C41993FA835}">
      <dgm:prSet/>
      <dgm:spPr/>
      <dgm:t>
        <a:bodyPr/>
        <a:lstStyle/>
        <a:p>
          <a:endParaRPr lang="el-GR"/>
        </a:p>
      </dgm:t>
    </dgm:pt>
    <dgm:pt modelId="{75BB731D-4EBB-414D-B51B-8F50986F9368}" type="sibTrans" cxnId="{7E01286E-3DD1-447C-B927-1C41993FA835}">
      <dgm:prSet/>
      <dgm:spPr/>
      <dgm:t>
        <a:bodyPr/>
        <a:lstStyle/>
        <a:p>
          <a:endParaRPr lang="el-GR"/>
        </a:p>
      </dgm:t>
    </dgm:pt>
    <dgm:pt modelId="{E7E94585-162A-46BC-AC0F-ADAD99371C38}">
      <dgm:prSet custT="1"/>
      <dgm:spPr/>
      <dgm:t>
        <a:bodyPr/>
        <a:lstStyle/>
        <a:p>
          <a:r>
            <a:rPr lang="en-US" sz="1400" b="1" dirty="0">
              <a:solidFill>
                <a:srgbClr val="0070C0"/>
              </a:solidFill>
            </a:rPr>
            <a:t>develop their transversal skills such as communication skills, language skills, critical thinking, problem solving, inter-cultural skills and research skills;</a:t>
          </a:r>
          <a:endParaRPr lang="el-GR" sz="1400" b="1" dirty="0">
            <a:solidFill>
              <a:srgbClr val="0070C0"/>
            </a:solidFill>
          </a:endParaRPr>
        </a:p>
      </dgm:t>
    </dgm:pt>
    <dgm:pt modelId="{A553B866-FD21-41ED-B332-F984D507D415}" type="parTrans" cxnId="{C9F0171F-033D-4DCB-A3FE-2D6B6F585540}">
      <dgm:prSet/>
      <dgm:spPr/>
      <dgm:t>
        <a:bodyPr/>
        <a:lstStyle/>
        <a:p>
          <a:endParaRPr lang="el-GR"/>
        </a:p>
      </dgm:t>
    </dgm:pt>
    <dgm:pt modelId="{E51665A1-A3C9-4CAA-98FB-E7DB2AD87CCC}" type="sibTrans" cxnId="{C9F0171F-033D-4DCB-A3FE-2D6B6F585540}">
      <dgm:prSet/>
      <dgm:spPr/>
      <dgm:t>
        <a:bodyPr/>
        <a:lstStyle/>
        <a:p>
          <a:endParaRPr lang="el-GR"/>
        </a:p>
      </dgm:t>
    </dgm:pt>
    <dgm:pt modelId="{F1DC9681-7111-4E24-A99C-9DAE5D6A60D2}">
      <dgm:prSet custT="1"/>
      <dgm:spPr/>
      <dgm:t>
        <a:bodyPr/>
        <a:lstStyle/>
        <a:p>
          <a:r>
            <a:rPr lang="en-US" sz="1400" b="1" dirty="0">
              <a:solidFill>
                <a:srgbClr val="0070C0"/>
              </a:solidFill>
            </a:rPr>
            <a:t>develop their forward looking skills, such as digital and green skills, that will enable them to tackle the challenges of today and tomorrow;</a:t>
          </a:r>
          <a:endParaRPr lang="el-GR" sz="1400" b="1" dirty="0">
            <a:solidFill>
              <a:srgbClr val="0070C0"/>
            </a:solidFill>
          </a:endParaRPr>
        </a:p>
      </dgm:t>
    </dgm:pt>
    <dgm:pt modelId="{70A0337E-F620-4FA5-BC9D-4E7451A8E202}" type="parTrans" cxnId="{95D5196E-D441-4D30-820E-11492E655EE3}">
      <dgm:prSet/>
      <dgm:spPr/>
      <dgm:t>
        <a:bodyPr/>
        <a:lstStyle/>
        <a:p>
          <a:endParaRPr lang="el-GR"/>
        </a:p>
      </dgm:t>
    </dgm:pt>
    <dgm:pt modelId="{9CD00DAB-2BF7-4D1F-996E-C44C371A5419}" type="sibTrans" cxnId="{95D5196E-D441-4D30-820E-11492E655EE3}">
      <dgm:prSet/>
      <dgm:spPr/>
      <dgm:t>
        <a:bodyPr/>
        <a:lstStyle/>
        <a:p>
          <a:endParaRPr lang="el-GR"/>
        </a:p>
      </dgm:t>
    </dgm:pt>
    <dgm:pt modelId="{609D7616-12B2-473E-8E36-BFDC59C0F4CF}">
      <dgm:prSet custT="1"/>
      <dgm:spPr/>
      <dgm:t>
        <a:bodyPr/>
        <a:lstStyle/>
        <a:p>
          <a:r>
            <a:rPr lang="en-US" sz="1400" b="1" dirty="0">
              <a:solidFill>
                <a:srgbClr val="0070C0"/>
              </a:solidFill>
            </a:rPr>
            <a:t>facilitate personal development such as the ability to adapt to new situations and self-confidence.</a:t>
          </a:r>
          <a:endParaRPr lang="el-GR" sz="1400" b="1" dirty="0">
            <a:solidFill>
              <a:srgbClr val="0070C0"/>
            </a:solidFill>
          </a:endParaRPr>
        </a:p>
      </dgm:t>
    </dgm:pt>
    <dgm:pt modelId="{C62A0206-F492-4EC7-B543-55DFB3A59168}" type="parTrans" cxnId="{A853714F-9DFA-4990-BAF9-458B39CE8B27}">
      <dgm:prSet/>
      <dgm:spPr/>
      <dgm:t>
        <a:bodyPr/>
        <a:lstStyle/>
        <a:p>
          <a:endParaRPr lang="el-GR"/>
        </a:p>
      </dgm:t>
    </dgm:pt>
    <dgm:pt modelId="{70483175-4BED-47F5-9503-77BF7F3ECF94}" type="sibTrans" cxnId="{A853714F-9DFA-4990-BAF9-458B39CE8B27}">
      <dgm:prSet/>
      <dgm:spPr/>
      <dgm:t>
        <a:bodyPr/>
        <a:lstStyle/>
        <a:p>
          <a:endParaRPr lang="el-GR"/>
        </a:p>
      </dgm:t>
    </dgm:pt>
    <dgm:pt modelId="{8E754A7C-A624-427E-87D2-9F9325BA9D7C}" type="pres">
      <dgm:prSet presAssocID="{D4AFA875-C81D-4D48-9AC0-F123E2C96FC4}" presName="compositeShape" presStyleCnt="0">
        <dgm:presLayoutVars>
          <dgm:chMax val="7"/>
          <dgm:dir/>
          <dgm:resizeHandles val="exact"/>
        </dgm:presLayoutVars>
      </dgm:prSet>
      <dgm:spPr/>
    </dgm:pt>
    <dgm:pt modelId="{D794892E-16E4-4FDD-AAA9-A5649CA666EB}" type="pres">
      <dgm:prSet presAssocID="{F672C573-4D69-4386-A1C9-9BACC0F1AD0B}" presName="circ1" presStyleLbl="vennNode1" presStyleIdx="0" presStyleCnt="5"/>
      <dgm:spPr/>
    </dgm:pt>
    <dgm:pt modelId="{D0E4EDB9-0FC5-4478-95B1-CF410EE7FF5F}" type="pres">
      <dgm:prSet presAssocID="{F672C573-4D69-4386-A1C9-9BACC0F1AD0B}" presName="circ1Tx" presStyleLbl="revTx" presStyleIdx="0" presStyleCnt="0">
        <dgm:presLayoutVars>
          <dgm:chMax val="0"/>
          <dgm:chPref val="0"/>
          <dgm:bulletEnabled val="1"/>
        </dgm:presLayoutVars>
      </dgm:prSet>
      <dgm:spPr/>
    </dgm:pt>
    <dgm:pt modelId="{A796D447-4BE0-41B3-B6D8-9E68ABFC7A33}" type="pres">
      <dgm:prSet presAssocID="{08C7673D-17F5-48BC-88EB-6C6C69B305E0}" presName="circ2" presStyleLbl="vennNode1" presStyleIdx="1" presStyleCnt="5"/>
      <dgm:spPr/>
    </dgm:pt>
    <dgm:pt modelId="{3DEE268A-0200-4F23-B666-F9B8BBFB3064}" type="pres">
      <dgm:prSet presAssocID="{08C7673D-17F5-48BC-88EB-6C6C69B305E0}" presName="circ2Tx" presStyleLbl="revTx" presStyleIdx="0" presStyleCnt="0" custScaleX="175490" custLinFactNeighborX="28166" custLinFactNeighborY="-24317">
        <dgm:presLayoutVars>
          <dgm:chMax val="0"/>
          <dgm:chPref val="0"/>
          <dgm:bulletEnabled val="1"/>
        </dgm:presLayoutVars>
      </dgm:prSet>
      <dgm:spPr/>
    </dgm:pt>
    <dgm:pt modelId="{FD715B8D-4A2C-47DC-8C7F-151E96D3ABAF}" type="pres">
      <dgm:prSet presAssocID="{E7E94585-162A-46BC-AC0F-ADAD99371C38}" presName="circ3" presStyleLbl="vennNode1" presStyleIdx="2" presStyleCnt="5"/>
      <dgm:spPr/>
    </dgm:pt>
    <dgm:pt modelId="{A64C66A1-02D6-4F41-8408-A1615A3ED641}" type="pres">
      <dgm:prSet presAssocID="{E7E94585-162A-46BC-AC0F-ADAD99371C38}" presName="circ3Tx" presStyleLbl="revTx" presStyleIdx="0" presStyleCnt="0" custScaleX="167862" custLinFactNeighborX="47277" custLinFactNeighborY="-28711">
        <dgm:presLayoutVars>
          <dgm:chMax val="0"/>
          <dgm:chPref val="0"/>
          <dgm:bulletEnabled val="1"/>
        </dgm:presLayoutVars>
      </dgm:prSet>
      <dgm:spPr/>
    </dgm:pt>
    <dgm:pt modelId="{A3B92C0E-2362-476B-967F-75503C256F42}" type="pres">
      <dgm:prSet presAssocID="{F1DC9681-7111-4E24-A99C-9DAE5D6A60D2}" presName="circ4" presStyleLbl="vennNode1" presStyleIdx="3" presStyleCnt="5"/>
      <dgm:spPr/>
    </dgm:pt>
    <dgm:pt modelId="{191830B8-8E9C-4B37-9A52-89B1478CD9D5}" type="pres">
      <dgm:prSet presAssocID="{F1DC9681-7111-4E24-A99C-9DAE5D6A60D2}" presName="circ4Tx" presStyleLbl="revTx" presStyleIdx="0" presStyleCnt="0" custScaleX="150265" custScaleY="138117" custLinFactNeighborX="-33397" custLinFactNeighborY="-22948">
        <dgm:presLayoutVars>
          <dgm:chMax val="0"/>
          <dgm:chPref val="0"/>
          <dgm:bulletEnabled val="1"/>
        </dgm:presLayoutVars>
      </dgm:prSet>
      <dgm:spPr/>
    </dgm:pt>
    <dgm:pt modelId="{2689D674-7B3B-48C4-8859-4E2E563BB92E}" type="pres">
      <dgm:prSet presAssocID="{609D7616-12B2-473E-8E36-BFDC59C0F4CF}" presName="circ5" presStyleLbl="vennNode1" presStyleIdx="4" presStyleCnt="5"/>
      <dgm:spPr/>
    </dgm:pt>
    <dgm:pt modelId="{F91F175A-471D-483F-B569-5BBDB1B0D7D4}" type="pres">
      <dgm:prSet presAssocID="{609D7616-12B2-473E-8E36-BFDC59C0F4CF}" presName="circ5Tx" presStyleLbl="revTx" presStyleIdx="0" presStyleCnt="0" custLinFactNeighborY="-20119">
        <dgm:presLayoutVars>
          <dgm:chMax val="0"/>
          <dgm:chPref val="0"/>
          <dgm:bulletEnabled val="1"/>
        </dgm:presLayoutVars>
      </dgm:prSet>
      <dgm:spPr/>
    </dgm:pt>
  </dgm:ptLst>
  <dgm:cxnLst>
    <dgm:cxn modelId="{C9F0171F-033D-4DCB-A3FE-2D6B6F585540}" srcId="{D4AFA875-C81D-4D48-9AC0-F123E2C96FC4}" destId="{E7E94585-162A-46BC-AC0F-ADAD99371C38}" srcOrd="2" destOrd="0" parTransId="{A553B866-FD21-41ED-B332-F984D507D415}" sibTransId="{E51665A1-A3C9-4CAA-98FB-E7DB2AD87CCC}"/>
    <dgm:cxn modelId="{A098803F-E780-43F2-8620-97796BCA7AC4}" type="presOf" srcId="{08C7673D-17F5-48BC-88EB-6C6C69B305E0}" destId="{3DEE268A-0200-4F23-B666-F9B8BBFB3064}" srcOrd="0" destOrd="0" presId="urn:microsoft.com/office/officeart/2005/8/layout/venn1"/>
    <dgm:cxn modelId="{95D5196E-D441-4D30-820E-11492E655EE3}" srcId="{D4AFA875-C81D-4D48-9AC0-F123E2C96FC4}" destId="{F1DC9681-7111-4E24-A99C-9DAE5D6A60D2}" srcOrd="3" destOrd="0" parTransId="{70A0337E-F620-4FA5-BC9D-4E7451A8E202}" sibTransId="{9CD00DAB-2BF7-4D1F-996E-C44C371A5419}"/>
    <dgm:cxn modelId="{7E01286E-3DD1-447C-B927-1C41993FA835}" srcId="{D4AFA875-C81D-4D48-9AC0-F123E2C96FC4}" destId="{08C7673D-17F5-48BC-88EB-6C6C69B305E0}" srcOrd="1" destOrd="0" parTransId="{6CB31268-41EC-47DF-9EC7-64D938228052}" sibTransId="{75BB731D-4EBB-414D-B51B-8F50986F9368}"/>
    <dgm:cxn modelId="{A853714F-9DFA-4990-BAF9-458B39CE8B27}" srcId="{D4AFA875-C81D-4D48-9AC0-F123E2C96FC4}" destId="{609D7616-12B2-473E-8E36-BFDC59C0F4CF}" srcOrd="4" destOrd="0" parTransId="{C62A0206-F492-4EC7-B543-55DFB3A59168}" sibTransId="{70483175-4BED-47F5-9503-77BF7F3ECF94}"/>
    <dgm:cxn modelId="{EB59AA88-B0A1-486D-806B-ABDA8968ED80}" type="presOf" srcId="{F1DC9681-7111-4E24-A99C-9DAE5D6A60D2}" destId="{191830B8-8E9C-4B37-9A52-89B1478CD9D5}" srcOrd="0" destOrd="0" presId="urn:microsoft.com/office/officeart/2005/8/layout/venn1"/>
    <dgm:cxn modelId="{4BFB6E99-57FA-46C3-BB68-652D4101F3C6}" type="presOf" srcId="{F672C573-4D69-4386-A1C9-9BACC0F1AD0B}" destId="{D0E4EDB9-0FC5-4478-95B1-CF410EE7FF5F}" srcOrd="0" destOrd="0" presId="urn:microsoft.com/office/officeart/2005/8/layout/venn1"/>
    <dgm:cxn modelId="{A749F6C6-6DE6-4E5C-BD89-A554F400B457}" type="presOf" srcId="{609D7616-12B2-473E-8E36-BFDC59C0F4CF}" destId="{F91F175A-471D-483F-B569-5BBDB1B0D7D4}" srcOrd="0" destOrd="0" presId="urn:microsoft.com/office/officeart/2005/8/layout/venn1"/>
    <dgm:cxn modelId="{022F5CE4-AAFE-4EA5-BAEC-BCB6DFD51EB6}" type="presOf" srcId="{E7E94585-162A-46BC-AC0F-ADAD99371C38}" destId="{A64C66A1-02D6-4F41-8408-A1615A3ED641}" srcOrd="0" destOrd="0" presId="urn:microsoft.com/office/officeart/2005/8/layout/venn1"/>
    <dgm:cxn modelId="{65D454EF-A8C7-4299-B40D-8A2BCAE99EC1}" srcId="{D4AFA875-C81D-4D48-9AC0-F123E2C96FC4}" destId="{F672C573-4D69-4386-A1C9-9BACC0F1AD0B}" srcOrd="0" destOrd="0" parTransId="{B3B28BA6-E728-41B5-BE75-188C05E3140A}" sibTransId="{2D505DDA-79DB-46A8-BDA7-6D49275378AA}"/>
    <dgm:cxn modelId="{1ED4A7FE-CCE5-4799-B0EE-FF97773A921E}" type="presOf" srcId="{D4AFA875-C81D-4D48-9AC0-F123E2C96FC4}" destId="{8E754A7C-A624-427E-87D2-9F9325BA9D7C}" srcOrd="0" destOrd="0" presId="urn:microsoft.com/office/officeart/2005/8/layout/venn1"/>
    <dgm:cxn modelId="{4AE06C81-9A0F-4E35-800C-85A3B60B5750}" type="presParOf" srcId="{8E754A7C-A624-427E-87D2-9F9325BA9D7C}" destId="{D794892E-16E4-4FDD-AAA9-A5649CA666EB}" srcOrd="0" destOrd="0" presId="urn:microsoft.com/office/officeart/2005/8/layout/venn1"/>
    <dgm:cxn modelId="{0319B4CB-523C-44F8-B814-BFFA6624AFDE}" type="presParOf" srcId="{8E754A7C-A624-427E-87D2-9F9325BA9D7C}" destId="{D0E4EDB9-0FC5-4478-95B1-CF410EE7FF5F}" srcOrd="1" destOrd="0" presId="urn:microsoft.com/office/officeart/2005/8/layout/venn1"/>
    <dgm:cxn modelId="{80B648A1-8BFC-4319-9993-129EE133E173}" type="presParOf" srcId="{8E754A7C-A624-427E-87D2-9F9325BA9D7C}" destId="{A796D447-4BE0-41B3-B6D8-9E68ABFC7A33}" srcOrd="2" destOrd="0" presId="urn:microsoft.com/office/officeart/2005/8/layout/venn1"/>
    <dgm:cxn modelId="{D2BE71A3-CCC1-4BEF-A428-61D79F4FE591}" type="presParOf" srcId="{8E754A7C-A624-427E-87D2-9F9325BA9D7C}" destId="{3DEE268A-0200-4F23-B666-F9B8BBFB3064}" srcOrd="3" destOrd="0" presId="urn:microsoft.com/office/officeart/2005/8/layout/venn1"/>
    <dgm:cxn modelId="{93B017BA-6396-40E5-943B-F70AACD81FD9}" type="presParOf" srcId="{8E754A7C-A624-427E-87D2-9F9325BA9D7C}" destId="{FD715B8D-4A2C-47DC-8C7F-151E96D3ABAF}" srcOrd="4" destOrd="0" presId="urn:microsoft.com/office/officeart/2005/8/layout/venn1"/>
    <dgm:cxn modelId="{DD37BF5B-0461-4F7D-8E49-2748A878612B}" type="presParOf" srcId="{8E754A7C-A624-427E-87D2-9F9325BA9D7C}" destId="{A64C66A1-02D6-4F41-8408-A1615A3ED641}" srcOrd="5" destOrd="0" presId="urn:microsoft.com/office/officeart/2005/8/layout/venn1"/>
    <dgm:cxn modelId="{D7836F59-B1C2-4C52-81D6-ECD06C03FD5F}" type="presParOf" srcId="{8E754A7C-A624-427E-87D2-9F9325BA9D7C}" destId="{A3B92C0E-2362-476B-967F-75503C256F42}" srcOrd="6" destOrd="0" presId="urn:microsoft.com/office/officeart/2005/8/layout/venn1"/>
    <dgm:cxn modelId="{0B3EC08C-D780-44F2-8FAA-1F56B5682962}" type="presParOf" srcId="{8E754A7C-A624-427E-87D2-9F9325BA9D7C}" destId="{191830B8-8E9C-4B37-9A52-89B1478CD9D5}" srcOrd="7" destOrd="0" presId="urn:microsoft.com/office/officeart/2005/8/layout/venn1"/>
    <dgm:cxn modelId="{4CBE84DE-A2B6-41D1-8598-A34CF928905C}" type="presParOf" srcId="{8E754A7C-A624-427E-87D2-9F9325BA9D7C}" destId="{2689D674-7B3B-48C4-8859-4E2E563BB92E}" srcOrd="8" destOrd="0" presId="urn:microsoft.com/office/officeart/2005/8/layout/venn1"/>
    <dgm:cxn modelId="{32B211F7-A831-4A01-A3EE-6A2EF4D613C8}" type="presParOf" srcId="{8E754A7C-A624-427E-87D2-9F9325BA9D7C}" destId="{F91F175A-471D-483F-B569-5BBDB1B0D7D4}" srcOrd="9"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DDCD06-537D-4245-9433-E0F536EE59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784880EC-EF55-4E60-9DFE-5D5AD1E617F9}">
      <dgm:prSet custT="1">
        <dgm:style>
          <a:lnRef idx="3">
            <a:schemeClr val="lt1"/>
          </a:lnRef>
          <a:fillRef idx="1">
            <a:schemeClr val="accent1"/>
          </a:fillRef>
          <a:effectRef idx="1">
            <a:schemeClr val="accent1"/>
          </a:effectRef>
          <a:fontRef idx="minor">
            <a:schemeClr val="lt1"/>
          </a:fontRef>
        </dgm:style>
      </dgm:prSet>
      <dgm:spPr/>
      <dgm:t>
        <a:bodyPr/>
        <a:lstStyle/>
        <a:p>
          <a:r>
            <a:rPr lang="en-US" sz="2000" b="1" dirty="0"/>
            <a:t>Doctoral Mobility</a:t>
          </a:r>
          <a:endParaRPr lang="el-GR" sz="2000" b="1" dirty="0"/>
        </a:p>
      </dgm:t>
    </dgm:pt>
    <dgm:pt modelId="{C46875B0-0FC9-4DC8-9D82-A4FA046AAD17}" type="parTrans" cxnId="{F30EA05A-E0C8-4F41-AC0C-4D6D67CBFD4F}">
      <dgm:prSet/>
      <dgm:spPr/>
      <dgm:t>
        <a:bodyPr/>
        <a:lstStyle/>
        <a:p>
          <a:endParaRPr lang="el-GR"/>
        </a:p>
      </dgm:t>
    </dgm:pt>
    <dgm:pt modelId="{F1832F62-8686-40D8-B3F2-87F3CC662466}" type="sibTrans" cxnId="{F30EA05A-E0C8-4F41-AC0C-4D6D67CBFD4F}">
      <dgm:prSet/>
      <dgm:spPr/>
      <dgm:t>
        <a:bodyPr/>
        <a:lstStyle/>
        <a:p>
          <a:endParaRPr lang="el-GR"/>
        </a:p>
      </dgm:t>
    </dgm:pt>
    <dgm:pt modelId="{AB0C582F-80A3-4BFA-A53D-0EBBF8600B6F}">
      <dgm:prSet custT="1">
        <dgm:style>
          <a:lnRef idx="3">
            <a:schemeClr val="lt1"/>
          </a:lnRef>
          <a:fillRef idx="1">
            <a:schemeClr val="accent1"/>
          </a:fillRef>
          <a:effectRef idx="1">
            <a:schemeClr val="accent1"/>
          </a:effectRef>
          <a:fontRef idx="minor">
            <a:schemeClr val="lt1"/>
          </a:fontRef>
        </dgm:style>
      </dgm:prSet>
      <dgm:spPr/>
      <dgm:t>
        <a:bodyPr/>
        <a:lstStyle/>
        <a:p>
          <a:r>
            <a:rPr lang="en-US" sz="2000" b="1" dirty="0"/>
            <a:t>Blended mobility</a:t>
          </a:r>
          <a:endParaRPr lang="el-GR" sz="2000" b="1" dirty="0"/>
        </a:p>
      </dgm:t>
    </dgm:pt>
    <dgm:pt modelId="{F2FD36D3-4BB1-4495-86C1-B632983E7695}" type="parTrans" cxnId="{F1DA1D7F-E52A-4207-9EAE-C1B4178D2B1B}">
      <dgm:prSet/>
      <dgm:spPr/>
      <dgm:t>
        <a:bodyPr/>
        <a:lstStyle/>
        <a:p>
          <a:endParaRPr lang="el-GR"/>
        </a:p>
      </dgm:t>
    </dgm:pt>
    <dgm:pt modelId="{4A7968E6-F1E0-4D6E-82AE-FA3C52BD5E11}" type="sibTrans" cxnId="{F1DA1D7F-E52A-4207-9EAE-C1B4178D2B1B}">
      <dgm:prSet/>
      <dgm:spPr/>
      <dgm:t>
        <a:bodyPr/>
        <a:lstStyle/>
        <a:p>
          <a:endParaRPr lang="el-GR"/>
        </a:p>
      </dgm:t>
    </dgm:pt>
    <dgm:pt modelId="{B2D75498-8068-44DE-A624-E183E9DD1A70}">
      <dgm:prSet custT="1">
        <dgm:style>
          <a:lnRef idx="3">
            <a:schemeClr val="lt1"/>
          </a:lnRef>
          <a:fillRef idx="1">
            <a:schemeClr val="accent1"/>
          </a:fillRef>
          <a:effectRef idx="1">
            <a:schemeClr val="accent1"/>
          </a:effectRef>
          <a:fontRef idx="minor">
            <a:schemeClr val="lt1"/>
          </a:fontRef>
        </dgm:style>
      </dgm:prSet>
      <dgm:spPr/>
      <dgm:t>
        <a:bodyPr/>
        <a:lstStyle/>
        <a:p>
          <a:r>
            <a:rPr lang="el-GR" sz="2000" b="1" dirty="0"/>
            <a:t>Ι</a:t>
          </a:r>
          <a:r>
            <a:rPr lang="en-GB" sz="2000" b="1" dirty="0" err="1"/>
            <a:t>ntensive</a:t>
          </a:r>
          <a:r>
            <a:rPr lang="en-GB" sz="2000" b="1" dirty="0"/>
            <a:t> Blended Mobility</a:t>
          </a:r>
          <a:endParaRPr lang="el-GR" sz="2000" b="1" dirty="0"/>
        </a:p>
      </dgm:t>
    </dgm:pt>
    <dgm:pt modelId="{E20B3872-93E2-47D2-814D-D0511A1F9AAA}" type="parTrans" cxnId="{FCC08994-B26E-4F96-B2A5-8C4102865720}">
      <dgm:prSet/>
      <dgm:spPr/>
      <dgm:t>
        <a:bodyPr/>
        <a:lstStyle/>
        <a:p>
          <a:endParaRPr lang="el-GR"/>
        </a:p>
      </dgm:t>
    </dgm:pt>
    <dgm:pt modelId="{CE8A073A-FE01-44C4-BE51-193C65BFF08A}" type="sibTrans" cxnId="{FCC08994-B26E-4F96-B2A5-8C4102865720}">
      <dgm:prSet/>
      <dgm:spPr/>
      <dgm:t>
        <a:bodyPr/>
        <a:lstStyle/>
        <a:p>
          <a:endParaRPr lang="el-GR"/>
        </a:p>
      </dgm:t>
    </dgm:pt>
    <dgm:pt modelId="{7B625D0A-170E-4EB1-A4F2-23CF3F096C02}">
      <dgm:prSet custT="1">
        <dgm:style>
          <a:lnRef idx="3">
            <a:schemeClr val="lt1"/>
          </a:lnRef>
          <a:fillRef idx="1">
            <a:schemeClr val="accent1"/>
          </a:fillRef>
          <a:effectRef idx="1">
            <a:schemeClr val="accent1"/>
          </a:effectRef>
          <a:fontRef idx="minor">
            <a:schemeClr val="lt1"/>
          </a:fontRef>
        </dgm:style>
      </dgm:prSet>
      <dgm:spPr/>
      <dgm:t>
        <a:bodyPr/>
        <a:lstStyle/>
        <a:p>
          <a:r>
            <a:rPr lang="en-US" sz="2000" b="1" dirty="0"/>
            <a:t>Post Doc Mobility</a:t>
          </a:r>
          <a:endParaRPr lang="el-GR" sz="2000" b="1" dirty="0"/>
        </a:p>
      </dgm:t>
    </dgm:pt>
    <dgm:pt modelId="{3D8F96A4-FF2C-4570-90DA-867F7A7706E7}" type="parTrans" cxnId="{FB769492-A759-4A64-9EE2-4F8BD8C089B2}">
      <dgm:prSet/>
      <dgm:spPr/>
      <dgm:t>
        <a:bodyPr/>
        <a:lstStyle/>
        <a:p>
          <a:endParaRPr lang="el-GR"/>
        </a:p>
      </dgm:t>
    </dgm:pt>
    <dgm:pt modelId="{020488FD-CB0E-4191-807A-84AF1D1F2274}" type="sibTrans" cxnId="{FB769492-A759-4A64-9EE2-4F8BD8C089B2}">
      <dgm:prSet/>
      <dgm:spPr/>
      <dgm:t>
        <a:bodyPr/>
        <a:lstStyle/>
        <a:p>
          <a:endParaRPr lang="el-GR"/>
        </a:p>
      </dgm:t>
    </dgm:pt>
    <dgm:pt modelId="{826E4037-DC8F-4613-A5B6-23283877355C}">
      <dgm:prSet custT="1">
        <dgm:style>
          <a:lnRef idx="2">
            <a:schemeClr val="accent1"/>
          </a:lnRef>
          <a:fillRef idx="1">
            <a:schemeClr val="lt1"/>
          </a:fillRef>
          <a:effectRef idx="0">
            <a:schemeClr val="accent1"/>
          </a:effectRef>
          <a:fontRef idx="minor">
            <a:schemeClr val="dk1"/>
          </a:fontRef>
        </dgm:style>
      </dgm:prSet>
      <dgm:spPr>
        <a:ln>
          <a:headEnd type="none" w="med" len="med"/>
          <a:tailEnd type="none" w="med" len="med"/>
        </a:ln>
      </dgm:spPr>
      <dgm:t>
        <a:bodyPr/>
        <a:lstStyle/>
        <a:p>
          <a:r>
            <a:rPr lang="en-US" sz="1000" b="1" dirty="0">
              <a:solidFill>
                <a:srgbClr val="0070C0"/>
              </a:solidFill>
            </a:rPr>
            <a:t>to better meet the diverse learning and training needs of doctoral candidates and to ensure equal opportunities with those that have the status of higher education staff, doctoral candidates and recent graduates (‘post-docs’)* can undertake </a:t>
          </a:r>
          <a:r>
            <a:rPr lang="en-US" sz="1000" b="1" u="sng" dirty="0">
              <a:solidFill>
                <a:srgbClr val="0070C0"/>
              </a:solidFill>
            </a:rPr>
            <a:t>short-term or long-term physical study or traineeship mobility periods abroad</a:t>
          </a:r>
          <a:r>
            <a:rPr lang="en-US" sz="1000" b="1" dirty="0">
              <a:solidFill>
                <a:srgbClr val="0070C0"/>
              </a:solidFill>
            </a:rPr>
            <a:t>. Adding a virtual component to the physical mobility is encouraged.</a:t>
          </a:r>
          <a:endParaRPr lang="el-GR" sz="1000" b="1" dirty="0">
            <a:solidFill>
              <a:srgbClr val="0070C0"/>
            </a:solidFill>
          </a:endParaRPr>
        </a:p>
      </dgm:t>
    </dgm:pt>
    <dgm:pt modelId="{0DF6776C-7AEF-4AB5-8CBD-6F685A05A82E}" type="parTrans" cxnId="{993E51B3-DC1C-426B-9547-44334A080B39}">
      <dgm:prSet/>
      <dgm:spPr/>
      <dgm:t>
        <a:bodyPr/>
        <a:lstStyle/>
        <a:p>
          <a:endParaRPr lang="el-GR"/>
        </a:p>
      </dgm:t>
    </dgm:pt>
    <dgm:pt modelId="{FA34AE1F-4ECF-442B-8BEC-7ECF1251F5AF}" type="sibTrans" cxnId="{993E51B3-DC1C-426B-9547-44334A080B39}">
      <dgm:prSet/>
      <dgm:spPr/>
      <dgm:t>
        <a:bodyPr/>
        <a:lstStyle/>
        <a:p>
          <a:endParaRPr lang="el-GR"/>
        </a:p>
      </dgm:t>
    </dgm:pt>
    <dgm:pt modelId="{324CF040-3D6A-483D-9270-8816E60BFB79}">
      <dgm:prSet custT="1">
        <dgm:style>
          <a:lnRef idx="2">
            <a:schemeClr val="accent1"/>
          </a:lnRef>
          <a:fillRef idx="1">
            <a:schemeClr val="lt1"/>
          </a:fillRef>
          <a:effectRef idx="0">
            <a:schemeClr val="accent1"/>
          </a:effectRef>
          <a:fontRef idx="minor">
            <a:schemeClr val="dk1"/>
          </a:fontRef>
        </dgm:style>
      </dgm:prSet>
      <dgm:spPr>
        <a:ln>
          <a:headEnd type="none" w="med" len="med"/>
          <a:tailEnd type="none" w="med" len="med"/>
        </a:ln>
      </dgm:spPr>
      <dgm:t>
        <a:bodyPr/>
        <a:lstStyle/>
        <a:p>
          <a:r>
            <a:rPr lang="en-US" sz="1050" b="1" u="sng" dirty="0">
              <a:solidFill>
                <a:srgbClr val="0070C0"/>
              </a:solidFill>
            </a:rPr>
            <a:t>Blended mobility is a combination of physical mobility with a virtual component facilitating a collaborative online learning exchange and teamwork</a:t>
          </a:r>
          <a:r>
            <a:rPr lang="en-US" sz="1050" b="1" dirty="0">
              <a:solidFill>
                <a:srgbClr val="0070C0"/>
              </a:solidFill>
            </a:rPr>
            <a:t>. For example, the virtual component can bring learners together online from different countries and study fields to follow online courses or work collectively and simultaneously on assignments that are </a:t>
          </a:r>
          <a:r>
            <a:rPr lang="en-US" sz="1050" b="1" dirty="0" err="1">
              <a:solidFill>
                <a:srgbClr val="0070C0"/>
              </a:solidFill>
            </a:rPr>
            <a:t>recognised</a:t>
          </a:r>
          <a:r>
            <a:rPr lang="en-US" sz="1050" b="1" dirty="0">
              <a:solidFill>
                <a:srgbClr val="0070C0"/>
              </a:solidFill>
            </a:rPr>
            <a:t> as part of their studies</a:t>
          </a:r>
          <a:endParaRPr lang="el-GR" sz="1050" b="1" dirty="0">
            <a:solidFill>
              <a:srgbClr val="0070C0"/>
            </a:solidFill>
          </a:endParaRPr>
        </a:p>
      </dgm:t>
    </dgm:pt>
    <dgm:pt modelId="{631F6CE7-4A8E-4BF2-957C-F5DE5EDA1784}" type="parTrans" cxnId="{3711F10C-6CED-4531-B9B7-9D0BED4FB284}">
      <dgm:prSet/>
      <dgm:spPr/>
      <dgm:t>
        <a:bodyPr/>
        <a:lstStyle/>
        <a:p>
          <a:endParaRPr lang="el-GR"/>
        </a:p>
      </dgm:t>
    </dgm:pt>
    <dgm:pt modelId="{49675F36-64FB-44CF-AD74-10E5C46E3882}" type="sibTrans" cxnId="{3711F10C-6CED-4531-B9B7-9D0BED4FB284}">
      <dgm:prSet/>
      <dgm:spPr/>
      <dgm:t>
        <a:bodyPr/>
        <a:lstStyle/>
        <a:p>
          <a:endParaRPr lang="el-GR"/>
        </a:p>
      </dgm:t>
    </dgm:pt>
    <dgm:pt modelId="{43975140-F7FA-4C51-AF1A-05B5B7C85882}">
      <dgm:prSet custT="1">
        <dgm:style>
          <a:lnRef idx="2">
            <a:schemeClr val="accent1"/>
          </a:lnRef>
          <a:fillRef idx="1">
            <a:schemeClr val="lt1"/>
          </a:fillRef>
          <a:effectRef idx="0">
            <a:schemeClr val="accent1"/>
          </a:effectRef>
          <a:fontRef idx="minor">
            <a:schemeClr val="dk1"/>
          </a:fontRef>
        </dgm:style>
      </dgm:prSet>
      <dgm:spPr/>
      <dgm:t>
        <a:bodyPr/>
        <a:lstStyle/>
        <a:p>
          <a:r>
            <a:rPr lang="en-US" sz="1100" b="1" dirty="0">
              <a:solidFill>
                <a:srgbClr val="0070C0"/>
              </a:solidFill>
            </a:rPr>
            <a:t>Any doctorate student can also undertake blended mobility by participating in a blended intensive </a:t>
          </a:r>
          <a:r>
            <a:rPr lang="en-US" sz="1100" b="1" dirty="0" err="1">
              <a:solidFill>
                <a:srgbClr val="0070C0"/>
              </a:solidFill>
            </a:rPr>
            <a:t>programme</a:t>
          </a:r>
          <a:r>
            <a:rPr lang="en-US" sz="1100" b="1" dirty="0">
              <a:solidFill>
                <a:srgbClr val="0070C0"/>
              </a:solidFill>
            </a:rPr>
            <a:t> according to the specific eligibility criteria for blended intensive </a:t>
          </a:r>
          <a:r>
            <a:rPr lang="en-US" sz="1100" b="1" dirty="0" err="1">
              <a:solidFill>
                <a:srgbClr val="0070C0"/>
              </a:solidFill>
            </a:rPr>
            <a:t>programmes</a:t>
          </a:r>
          <a:r>
            <a:rPr lang="en-US" sz="1100" b="1" dirty="0">
              <a:solidFill>
                <a:srgbClr val="0070C0"/>
              </a:solidFill>
            </a:rPr>
            <a:t>.</a:t>
          </a:r>
          <a:endParaRPr lang="el-GR" sz="1100" b="1" dirty="0">
            <a:solidFill>
              <a:srgbClr val="0070C0"/>
            </a:solidFill>
          </a:endParaRPr>
        </a:p>
      </dgm:t>
    </dgm:pt>
    <dgm:pt modelId="{A5304AF0-A4C6-4AC7-8A08-D7091C2FC01C}" type="parTrans" cxnId="{1E315912-DBBF-472D-9D6B-C13D46B13EE6}">
      <dgm:prSet/>
      <dgm:spPr/>
      <dgm:t>
        <a:bodyPr/>
        <a:lstStyle/>
        <a:p>
          <a:endParaRPr lang="el-GR"/>
        </a:p>
      </dgm:t>
    </dgm:pt>
    <dgm:pt modelId="{4F4B1867-05C2-4DD4-962A-9DCBDCA9F7C3}" type="sibTrans" cxnId="{1E315912-DBBF-472D-9D6B-C13D46B13EE6}">
      <dgm:prSet/>
      <dgm:spPr/>
      <dgm:t>
        <a:bodyPr/>
        <a:lstStyle/>
        <a:p>
          <a:endParaRPr lang="el-GR"/>
        </a:p>
      </dgm:t>
    </dgm:pt>
    <dgm:pt modelId="{2FA8BF69-A320-4032-AFDE-C63E8001206B}">
      <dgm:prSet custT="1">
        <dgm:style>
          <a:lnRef idx="2">
            <a:schemeClr val="accent1"/>
          </a:lnRef>
          <a:fillRef idx="1">
            <a:schemeClr val="lt1"/>
          </a:fillRef>
          <a:effectRef idx="0">
            <a:schemeClr val="accent1"/>
          </a:effectRef>
          <a:fontRef idx="minor">
            <a:schemeClr val="dk1"/>
          </a:fontRef>
        </dgm:style>
      </dgm:prSet>
      <dgm:spPr/>
      <dgm:t>
        <a:bodyPr/>
        <a:lstStyle/>
        <a:p>
          <a:r>
            <a:rPr lang="en-US" sz="1100" b="1" dirty="0">
              <a:solidFill>
                <a:srgbClr val="0070C0"/>
              </a:solidFill>
            </a:rPr>
            <a:t>*Post-docs may participate in traineeships with the same requirements as any other recent graduate within 12 months of graduating. For those countries where graduates must </a:t>
          </a:r>
          <a:r>
            <a:rPr lang="en-US" sz="1100" b="1" dirty="0" err="1">
              <a:solidFill>
                <a:srgbClr val="0070C0"/>
              </a:solidFill>
            </a:rPr>
            <a:t>enrol</a:t>
          </a:r>
          <a:r>
            <a:rPr lang="en-US" sz="1100" b="1" dirty="0">
              <a:solidFill>
                <a:srgbClr val="0070C0"/>
              </a:solidFill>
            </a:rPr>
            <a:t> in obligatory military or civil service after graduation, the period of eligibility for recent graduates will be extended by the duration of that service</a:t>
          </a:r>
          <a:r>
            <a:rPr lang="en-US" sz="1100" dirty="0"/>
            <a:t>.</a:t>
          </a:r>
          <a:endParaRPr lang="el-GR" sz="1100" dirty="0"/>
        </a:p>
      </dgm:t>
    </dgm:pt>
    <dgm:pt modelId="{F7BFD456-F6E7-4592-A855-2386862FB8A4}" type="parTrans" cxnId="{05F2CD38-7A06-4388-BE18-E7E5D4738320}">
      <dgm:prSet/>
      <dgm:spPr/>
      <dgm:t>
        <a:bodyPr/>
        <a:lstStyle/>
        <a:p>
          <a:endParaRPr lang="el-GR"/>
        </a:p>
      </dgm:t>
    </dgm:pt>
    <dgm:pt modelId="{DB46613D-28F0-4FE0-AB6C-ACBF5C25A734}" type="sibTrans" cxnId="{05F2CD38-7A06-4388-BE18-E7E5D4738320}">
      <dgm:prSet/>
      <dgm:spPr/>
      <dgm:t>
        <a:bodyPr/>
        <a:lstStyle/>
        <a:p>
          <a:endParaRPr lang="el-GR"/>
        </a:p>
      </dgm:t>
    </dgm:pt>
    <dgm:pt modelId="{258ED6CE-086B-4239-AB94-14B2F789850B}" type="pres">
      <dgm:prSet presAssocID="{DDDDCD06-537D-4245-9433-E0F536EE5916}" presName="Name0" presStyleCnt="0">
        <dgm:presLayoutVars>
          <dgm:dir/>
          <dgm:animLvl val="lvl"/>
          <dgm:resizeHandles val="exact"/>
        </dgm:presLayoutVars>
      </dgm:prSet>
      <dgm:spPr/>
    </dgm:pt>
    <dgm:pt modelId="{62F944BD-B901-4093-842C-D6EF557F3FDA}" type="pres">
      <dgm:prSet presAssocID="{784880EC-EF55-4E60-9DFE-5D5AD1E617F9}" presName="composite" presStyleCnt="0"/>
      <dgm:spPr/>
    </dgm:pt>
    <dgm:pt modelId="{7ED2B129-C2DE-4F96-825E-684AEAD14FDA}" type="pres">
      <dgm:prSet presAssocID="{784880EC-EF55-4E60-9DFE-5D5AD1E617F9}" presName="parTx" presStyleLbl="alignNode1" presStyleIdx="0" presStyleCnt="4" custScaleY="127658" custLinFactNeighborX="-450" custLinFactNeighborY="-6130">
        <dgm:presLayoutVars>
          <dgm:chMax val="0"/>
          <dgm:chPref val="0"/>
          <dgm:bulletEnabled val="1"/>
        </dgm:presLayoutVars>
      </dgm:prSet>
      <dgm:spPr>
        <a:prstGeom prst="bevel">
          <a:avLst/>
        </a:prstGeom>
      </dgm:spPr>
    </dgm:pt>
    <dgm:pt modelId="{272B18E3-1D67-438D-A1E7-E00790CC613F}" type="pres">
      <dgm:prSet presAssocID="{784880EC-EF55-4E60-9DFE-5D5AD1E617F9}" presName="desTx" presStyleLbl="alignAccFollowNode1" presStyleIdx="0" presStyleCnt="4" custScaleX="100801" custScaleY="96876" custLinFactNeighborX="-3497" custLinFactNeighborY="774">
        <dgm:presLayoutVars>
          <dgm:bulletEnabled val="1"/>
        </dgm:presLayoutVars>
      </dgm:prSet>
      <dgm:spPr>
        <a:prstGeom prst="bevel">
          <a:avLst/>
        </a:prstGeom>
      </dgm:spPr>
    </dgm:pt>
    <dgm:pt modelId="{51599BB0-C394-4F94-AAD8-9FCB29E7B278}" type="pres">
      <dgm:prSet presAssocID="{F1832F62-8686-40D8-B3F2-87F3CC662466}" presName="space" presStyleCnt="0"/>
      <dgm:spPr/>
    </dgm:pt>
    <dgm:pt modelId="{97175B3D-8D22-4793-BF15-52F63B95C0CC}" type="pres">
      <dgm:prSet presAssocID="{AB0C582F-80A3-4BFA-A53D-0EBBF8600B6F}" presName="composite" presStyleCnt="0"/>
      <dgm:spPr/>
    </dgm:pt>
    <dgm:pt modelId="{D73601ED-0FBC-4F52-AFF4-5D56E65E62AC}" type="pres">
      <dgm:prSet presAssocID="{AB0C582F-80A3-4BFA-A53D-0EBBF8600B6F}" presName="parTx" presStyleLbl="alignNode1" presStyleIdx="1" presStyleCnt="4" custScaleX="100390" custScaleY="139414" custLinFactNeighborX="1479" custLinFactNeighborY="-10264">
        <dgm:presLayoutVars>
          <dgm:chMax val="0"/>
          <dgm:chPref val="0"/>
          <dgm:bulletEnabled val="1"/>
        </dgm:presLayoutVars>
      </dgm:prSet>
      <dgm:spPr>
        <a:prstGeom prst="bevel">
          <a:avLst/>
        </a:prstGeom>
      </dgm:spPr>
    </dgm:pt>
    <dgm:pt modelId="{2E6338D2-280F-4F77-A01F-7B636DC32404}" type="pres">
      <dgm:prSet presAssocID="{AB0C582F-80A3-4BFA-A53D-0EBBF8600B6F}" presName="desTx" presStyleLbl="alignAccFollowNode1" presStyleIdx="1" presStyleCnt="4" custLinFactNeighborX="361" custLinFactNeighborY="1648">
        <dgm:presLayoutVars>
          <dgm:bulletEnabled val="1"/>
        </dgm:presLayoutVars>
      </dgm:prSet>
      <dgm:spPr>
        <a:prstGeom prst="bevel">
          <a:avLst/>
        </a:prstGeom>
      </dgm:spPr>
    </dgm:pt>
    <dgm:pt modelId="{9CA29CD0-DE9F-4B55-B2AC-A5FCA55277D1}" type="pres">
      <dgm:prSet presAssocID="{4A7968E6-F1E0-4D6E-82AE-FA3C52BD5E11}" presName="space" presStyleCnt="0"/>
      <dgm:spPr/>
    </dgm:pt>
    <dgm:pt modelId="{80BA9892-63D9-4C38-8DFE-3BDA76F4A404}" type="pres">
      <dgm:prSet presAssocID="{B2D75498-8068-44DE-A624-E183E9DD1A70}" presName="composite" presStyleCnt="0"/>
      <dgm:spPr/>
    </dgm:pt>
    <dgm:pt modelId="{6A863A68-95CB-4D89-8D9D-B39CE3C807B8}" type="pres">
      <dgm:prSet presAssocID="{B2D75498-8068-44DE-A624-E183E9DD1A70}" presName="parTx" presStyleLbl="alignNode1" presStyleIdx="2" presStyleCnt="4" custScaleY="142317" custLinFactNeighborX="1970" custLinFactNeighborY="-13790">
        <dgm:presLayoutVars>
          <dgm:chMax val="0"/>
          <dgm:chPref val="0"/>
          <dgm:bulletEnabled val="1"/>
        </dgm:presLayoutVars>
      </dgm:prSet>
      <dgm:spPr>
        <a:prstGeom prst="bevel">
          <a:avLst/>
        </a:prstGeom>
      </dgm:spPr>
    </dgm:pt>
    <dgm:pt modelId="{05524767-4995-4AF6-AB5A-D85478B38813}" type="pres">
      <dgm:prSet presAssocID="{B2D75498-8068-44DE-A624-E183E9DD1A70}" presName="desTx" presStyleLbl="alignAccFollowNode1" presStyleIdx="2" presStyleCnt="4" custScaleX="97460" custLinFactY="13896" custLinFactNeighborX="1479" custLinFactNeighborY="100000">
        <dgm:presLayoutVars>
          <dgm:bulletEnabled val="1"/>
        </dgm:presLayoutVars>
      </dgm:prSet>
      <dgm:spPr>
        <a:prstGeom prst="bevel">
          <a:avLst/>
        </a:prstGeom>
      </dgm:spPr>
    </dgm:pt>
    <dgm:pt modelId="{929D29D0-BDE4-40DC-ABA8-CFC9EC9AA5E9}" type="pres">
      <dgm:prSet presAssocID="{CE8A073A-FE01-44C4-BE51-193C65BFF08A}" presName="space" presStyleCnt="0"/>
      <dgm:spPr/>
    </dgm:pt>
    <dgm:pt modelId="{00DB0FB6-3BD9-44C5-9F17-108793D7F654}" type="pres">
      <dgm:prSet presAssocID="{7B625D0A-170E-4EB1-A4F2-23CF3F096C02}" presName="composite" presStyleCnt="0"/>
      <dgm:spPr/>
    </dgm:pt>
    <dgm:pt modelId="{21A0523C-54B5-4E7A-85C8-95DC2771202C}" type="pres">
      <dgm:prSet presAssocID="{7B625D0A-170E-4EB1-A4F2-23CF3F096C02}" presName="parTx" presStyleLbl="alignNode1" presStyleIdx="3" presStyleCnt="4" custScaleY="135419" custLinFactNeighborX="-4561" custLinFactNeighborY="-6957">
        <dgm:presLayoutVars>
          <dgm:chMax val="0"/>
          <dgm:chPref val="0"/>
          <dgm:bulletEnabled val="1"/>
        </dgm:presLayoutVars>
      </dgm:prSet>
      <dgm:spPr>
        <a:prstGeom prst="bevel">
          <a:avLst/>
        </a:prstGeom>
      </dgm:spPr>
    </dgm:pt>
    <dgm:pt modelId="{1BBD2CA1-9996-4730-9031-DB49EF8B9555}" type="pres">
      <dgm:prSet presAssocID="{7B625D0A-170E-4EB1-A4F2-23CF3F096C02}" presName="desTx" presStyleLbl="alignAccFollowNode1" presStyleIdx="3" presStyleCnt="4" custLinFactY="100000" custLinFactNeighborX="-4561" custLinFactNeighborY="133792">
        <dgm:presLayoutVars>
          <dgm:bulletEnabled val="1"/>
        </dgm:presLayoutVars>
      </dgm:prSet>
      <dgm:spPr>
        <a:prstGeom prst="bevel">
          <a:avLst/>
        </a:prstGeom>
      </dgm:spPr>
    </dgm:pt>
  </dgm:ptLst>
  <dgm:cxnLst>
    <dgm:cxn modelId="{2D7A1E06-9BFB-44F6-A9E5-912A4F962174}" type="presOf" srcId="{784880EC-EF55-4E60-9DFE-5D5AD1E617F9}" destId="{7ED2B129-C2DE-4F96-825E-684AEAD14FDA}" srcOrd="0" destOrd="0" presId="urn:microsoft.com/office/officeart/2005/8/layout/hList1"/>
    <dgm:cxn modelId="{3711F10C-6CED-4531-B9B7-9D0BED4FB284}" srcId="{AB0C582F-80A3-4BFA-A53D-0EBBF8600B6F}" destId="{324CF040-3D6A-483D-9270-8816E60BFB79}" srcOrd="0" destOrd="0" parTransId="{631F6CE7-4A8E-4BF2-957C-F5DE5EDA1784}" sibTransId="{49675F36-64FB-44CF-AD74-10E5C46E3882}"/>
    <dgm:cxn modelId="{F76A080F-F50E-4775-AA38-DD6C6315823C}" type="presOf" srcId="{DDDDCD06-537D-4245-9433-E0F536EE5916}" destId="{258ED6CE-086B-4239-AB94-14B2F789850B}" srcOrd="0" destOrd="0" presId="urn:microsoft.com/office/officeart/2005/8/layout/hList1"/>
    <dgm:cxn modelId="{C850180F-1A5F-4D6F-8B8E-3089481DCF26}" type="presOf" srcId="{AB0C582F-80A3-4BFA-A53D-0EBBF8600B6F}" destId="{D73601ED-0FBC-4F52-AFF4-5D56E65E62AC}" srcOrd="0" destOrd="0" presId="urn:microsoft.com/office/officeart/2005/8/layout/hList1"/>
    <dgm:cxn modelId="{1E315912-DBBF-472D-9D6B-C13D46B13EE6}" srcId="{B2D75498-8068-44DE-A624-E183E9DD1A70}" destId="{43975140-F7FA-4C51-AF1A-05B5B7C85882}" srcOrd="0" destOrd="0" parTransId="{A5304AF0-A4C6-4AC7-8A08-D7091C2FC01C}" sibTransId="{4F4B1867-05C2-4DD4-962A-9DCBDCA9F7C3}"/>
    <dgm:cxn modelId="{27296D2F-73C9-4EBA-8691-A6EDB6E976A8}" type="presOf" srcId="{2FA8BF69-A320-4032-AFDE-C63E8001206B}" destId="{1BBD2CA1-9996-4730-9031-DB49EF8B9555}" srcOrd="0" destOrd="0" presId="urn:microsoft.com/office/officeart/2005/8/layout/hList1"/>
    <dgm:cxn modelId="{05F2CD38-7A06-4388-BE18-E7E5D4738320}" srcId="{7B625D0A-170E-4EB1-A4F2-23CF3F096C02}" destId="{2FA8BF69-A320-4032-AFDE-C63E8001206B}" srcOrd="0" destOrd="0" parTransId="{F7BFD456-F6E7-4592-A855-2386862FB8A4}" sibTransId="{DB46613D-28F0-4FE0-AB6C-ACBF5C25A734}"/>
    <dgm:cxn modelId="{F30EA05A-E0C8-4F41-AC0C-4D6D67CBFD4F}" srcId="{DDDDCD06-537D-4245-9433-E0F536EE5916}" destId="{784880EC-EF55-4E60-9DFE-5D5AD1E617F9}" srcOrd="0" destOrd="0" parTransId="{C46875B0-0FC9-4DC8-9D82-A4FA046AAD17}" sibTransId="{F1832F62-8686-40D8-B3F2-87F3CC662466}"/>
    <dgm:cxn modelId="{F1DA1D7F-E52A-4207-9EAE-C1B4178D2B1B}" srcId="{DDDDCD06-537D-4245-9433-E0F536EE5916}" destId="{AB0C582F-80A3-4BFA-A53D-0EBBF8600B6F}" srcOrd="1" destOrd="0" parTransId="{F2FD36D3-4BB1-4495-86C1-B632983E7695}" sibTransId="{4A7968E6-F1E0-4D6E-82AE-FA3C52BD5E11}"/>
    <dgm:cxn modelId="{4074AB81-14EB-49E5-9818-4B6DD2D880B4}" type="presOf" srcId="{43975140-F7FA-4C51-AF1A-05B5B7C85882}" destId="{05524767-4995-4AF6-AB5A-D85478B38813}" srcOrd="0" destOrd="0" presId="urn:microsoft.com/office/officeart/2005/8/layout/hList1"/>
    <dgm:cxn modelId="{FD177990-78C2-4E74-98D4-28FE2DB352DB}" type="presOf" srcId="{324CF040-3D6A-483D-9270-8816E60BFB79}" destId="{2E6338D2-280F-4F77-A01F-7B636DC32404}" srcOrd="0" destOrd="0" presId="urn:microsoft.com/office/officeart/2005/8/layout/hList1"/>
    <dgm:cxn modelId="{FB769492-A759-4A64-9EE2-4F8BD8C089B2}" srcId="{DDDDCD06-537D-4245-9433-E0F536EE5916}" destId="{7B625D0A-170E-4EB1-A4F2-23CF3F096C02}" srcOrd="3" destOrd="0" parTransId="{3D8F96A4-FF2C-4570-90DA-867F7A7706E7}" sibTransId="{020488FD-CB0E-4191-807A-84AF1D1F2274}"/>
    <dgm:cxn modelId="{FCC08994-B26E-4F96-B2A5-8C4102865720}" srcId="{DDDDCD06-537D-4245-9433-E0F536EE5916}" destId="{B2D75498-8068-44DE-A624-E183E9DD1A70}" srcOrd="2" destOrd="0" parTransId="{E20B3872-93E2-47D2-814D-D0511A1F9AAA}" sibTransId="{CE8A073A-FE01-44C4-BE51-193C65BFF08A}"/>
    <dgm:cxn modelId="{7BD1849D-78AC-4C27-846B-34AAF3BE10CD}" type="presOf" srcId="{7B625D0A-170E-4EB1-A4F2-23CF3F096C02}" destId="{21A0523C-54B5-4E7A-85C8-95DC2771202C}" srcOrd="0" destOrd="0" presId="urn:microsoft.com/office/officeart/2005/8/layout/hList1"/>
    <dgm:cxn modelId="{0F42AFB0-A6DB-497D-8780-78BE9F3DE5EA}" type="presOf" srcId="{B2D75498-8068-44DE-A624-E183E9DD1A70}" destId="{6A863A68-95CB-4D89-8D9D-B39CE3C807B8}" srcOrd="0" destOrd="0" presId="urn:microsoft.com/office/officeart/2005/8/layout/hList1"/>
    <dgm:cxn modelId="{993E51B3-DC1C-426B-9547-44334A080B39}" srcId="{784880EC-EF55-4E60-9DFE-5D5AD1E617F9}" destId="{826E4037-DC8F-4613-A5B6-23283877355C}" srcOrd="0" destOrd="0" parTransId="{0DF6776C-7AEF-4AB5-8CBD-6F685A05A82E}" sibTransId="{FA34AE1F-4ECF-442B-8BEC-7ECF1251F5AF}"/>
    <dgm:cxn modelId="{87E8D6EE-0CE3-4D49-AD42-868CCEFA1B0B}" type="presOf" srcId="{826E4037-DC8F-4613-A5B6-23283877355C}" destId="{272B18E3-1D67-438D-A1E7-E00790CC613F}" srcOrd="0" destOrd="0" presId="urn:microsoft.com/office/officeart/2005/8/layout/hList1"/>
    <dgm:cxn modelId="{8D83AE88-D8E9-462E-909B-BD8ADD012B94}" type="presParOf" srcId="{258ED6CE-086B-4239-AB94-14B2F789850B}" destId="{62F944BD-B901-4093-842C-D6EF557F3FDA}" srcOrd="0" destOrd="0" presId="urn:microsoft.com/office/officeart/2005/8/layout/hList1"/>
    <dgm:cxn modelId="{0F14D747-291C-4998-9E94-1C07E762B6AA}" type="presParOf" srcId="{62F944BD-B901-4093-842C-D6EF557F3FDA}" destId="{7ED2B129-C2DE-4F96-825E-684AEAD14FDA}" srcOrd="0" destOrd="0" presId="urn:microsoft.com/office/officeart/2005/8/layout/hList1"/>
    <dgm:cxn modelId="{DF1A3F19-271E-43E6-B329-DC2078DBF952}" type="presParOf" srcId="{62F944BD-B901-4093-842C-D6EF557F3FDA}" destId="{272B18E3-1D67-438D-A1E7-E00790CC613F}" srcOrd="1" destOrd="0" presId="urn:microsoft.com/office/officeart/2005/8/layout/hList1"/>
    <dgm:cxn modelId="{31548FEF-865B-4A35-A346-24D759B72008}" type="presParOf" srcId="{258ED6CE-086B-4239-AB94-14B2F789850B}" destId="{51599BB0-C394-4F94-AAD8-9FCB29E7B278}" srcOrd="1" destOrd="0" presId="urn:microsoft.com/office/officeart/2005/8/layout/hList1"/>
    <dgm:cxn modelId="{AD94EF68-B1AD-433A-8180-4A899450713A}" type="presParOf" srcId="{258ED6CE-086B-4239-AB94-14B2F789850B}" destId="{97175B3D-8D22-4793-BF15-52F63B95C0CC}" srcOrd="2" destOrd="0" presId="urn:microsoft.com/office/officeart/2005/8/layout/hList1"/>
    <dgm:cxn modelId="{D1EA6FE3-48D8-48FE-BD2B-68B7FA69727D}" type="presParOf" srcId="{97175B3D-8D22-4793-BF15-52F63B95C0CC}" destId="{D73601ED-0FBC-4F52-AFF4-5D56E65E62AC}" srcOrd="0" destOrd="0" presId="urn:microsoft.com/office/officeart/2005/8/layout/hList1"/>
    <dgm:cxn modelId="{B7C77319-8E59-4BE6-9B3A-A54FE58CAB21}" type="presParOf" srcId="{97175B3D-8D22-4793-BF15-52F63B95C0CC}" destId="{2E6338D2-280F-4F77-A01F-7B636DC32404}" srcOrd="1" destOrd="0" presId="urn:microsoft.com/office/officeart/2005/8/layout/hList1"/>
    <dgm:cxn modelId="{29D235DC-E9D7-4D0B-B7D2-A8697ECA7BF0}" type="presParOf" srcId="{258ED6CE-086B-4239-AB94-14B2F789850B}" destId="{9CA29CD0-DE9F-4B55-B2AC-A5FCA55277D1}" srcOrd="3" destOrd="0" presId="urn:microsoft.com/office/officeart/2005/8/layout/hList1"/>
    <dgm:cxn modelId="{8BA32A71-251C-45D7-AC52-5B16DD03FAD7}" type="presParOf" srcId="{258ED6CE-086B-4239-AB94-14B2F789850B}" destId="{80BA9892-63D9-4C38-8DFE-3BDA76F4A404}" srcOrd="4" destOrd="0" presId="urn:microsoft.com/office/officeart/2005/8/layout/hList1"/>
    <dgm:cxn modelId="{EFEF2B62-9A74-4DF5-8BA3-47542FFA72A9}" type="presParOf" srcId="{80BA9892-63D9-4C38-8DFE-3BDA76F4A404}" destId="{6A863A68-95CB-4D89-8D9D-B39CE3C807B8}" srcOrd="0" destOrd="0" presId="urn:microsoft.com/office/officeart/2005/8/layout/hList1"/>
    <dgm:cxn modelId="{7FED652E-6ACB-4C87-838D-889F17E66145}" type="presParOf" srcId="{80BA9892-63D9-4C38-8DFE-3BDA76F4A404}" destId="{05524767-4995-4AF6-AB5A-D85478B38813}" srcOrd="1" destOrd="0" presId="urn:microsoft.com/office/officeart/2005/8/layout/hList1"/>
    <dgm:cxn modelId="{3353653F-813B-4603-8A1B-545A76F2189F}" type="presParOf" srcId="{258ED6CE-086B-4239-AB94-14B2F789850B}" destId="{929D29D0-BDE4-40DC-ABA8-CFC9EC9AA5E9}" srcOrd="5" destOrd="0" presId="urn:microsoft.com/office/officeart/2005/8/layout/hList1"/>
    <dgm:cxn modelId="{7771AEA7-5390-4C78-BD52-5EF8ED1B9EB6}" type="presParOf" srcId="{258ED6CE-086B-4239-AB94-14B2F789850B}" destId="{00DB0FB6-3BD9-44C5-9F17-108793D7F654}" srcOrd="6" destOrd="0" presId="urn:microsoft.com/office/officeart/2005/8/layout/hList1"/>
    <dgm:cxn modelId="{D4C692EE-EDB4-4879-B918-C4EE7B281AED}" type="presParOf" srcId="{00DB0FB6-3BD9-44C5-9F17-108793D7F654}" destId="{21A0523C-54B5-4E7A-85C8-95DC2771202C}" srcOrd="0" destOrd="0" presId="urn:microsoft.com/office/officeart/2005/8/layout/hList1"/>
    <dgm:cxn modelId="{344C8587-C9E3-48CB-872E-75574B670762}" type="presParOf" srcId="{00DB0FB6-3BD9-44C5-9F17-108793D7F654}" destId="{1BBD2CA1-9996-4730-9031-DB49EF8B955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2396AF-061F-4D30-8C85-54A4EA0DC80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DF6972C2-6226-4608-8448-EE6EBC3DF1F9}">
      <dgm:prSet/>
      <dgm:spPr/>
      <dgm:t>
        <a:bodyPr/>
        <a:lstStyle/>
        <a:p>
          <a:r>
            <a:rPr lang="en-US" b="1" u="none" dirty="0"/>
            <a:t>Mobility for studies and/or traineeships for doctoral candidates: </a:t>
          </a:r>
          <a:endParaRPr lang="el-GR" u="none" dirty="0"/>
        </a:p>
      </dgm:t>
    </dgm:pt>
    <dgm:pt modelId="{9E299CAF-842D-4B73-ACD0-F7304B1F87E8}" type="parTrans" cxnId="{38670ADB-3260-49BD-B050-3CEE15745432}">
      <dgm:prSet/>
      <dgm:spPr/>
      <dgm:t>
        <a:bodyPr/>
        <a:lstStyle/>
        <a:p>
          <a:endParaRPr lang="el-GR"/>
        </a:p>
      </dgm:t>
    </dgm:pt>
    <dgm:pt modelId="{D8C1FE08-61E2-43E7-8113-5C8B478356CA}" type="sibTrans" cxnId="{38670ADB-3260-49BD-B050-3CEE15745432}">
      <dgm:prSet/>
      <dgm:spPr/>
      <dgm:t>
        <a:bodyPr/>
        <a:lstStyle/>
        <a:p>
          <a:endParaRPr lang="el-GR"/>
        </a:p>
      </dgm:t>
    </dgm:pt>
    <dgm:pt modelId="{4F591656-6896-415A-800B-85F341FEB2E0}">
      <dgm:prSet>
        <dgm:style>
          <a:lnRef idx="2">
            <a:schemeClr val="accent1"/>
          </a:lnRef>
          <a:fillRef idx="1">
            <a:schemeClr val="lt1"/>
          </a:fillRef>
          <a:effectRef idx="0">
            <a:schemeClr val="accent1"/>
          </a:effectRef>
          <a:fontRef idx="minor">
            <a:schemeClr val="dk1"/>
          </a:fontRef>
        </dgm:style>
      </dgm:prSet>
      <dgm:spPr>
        <a:ln>
          <a:headEnd type="none" w="med" len="med"/>
          <a:tailEnd type="none" w="med" len="med"/>
        </a:ln>
      </dgm:spPr>
      <dgm:t>
        <a:bodyPr/>
        <a:lstStyle/>
        <a:p>
          <a:r>
            <a:rPr lang="en-US" b="1" dirty="0">
              <a:solidFill>
                <a:srgbClr val="0070C0"/>
              </a:solidFill>
            </a:rPr>
            <a:t>from 5 to 30 days (short –term mobility)</a:t>
          </a:r>
          <a:endParaRPr lang="el-GR" b="1" dirty="0">
            <a:solidFill>
              <a:srgbClr val="0070C0"/>
            </a:solidFill>
          </a:endParaRPr>
        </a:p>
      </dgm:t>
    </dgm:pt>
    <dgm:pt modelId="{26E7D039-5769-4185-BB5A-EE034A5766AD}" type="parTrans" cxnId="{510C1608-B875-46B1-A94A-2258B2797193}">
      <dgm:prSet/>
      <dgm:spPr/>
      <dgm:t>
        <a:bodyPr/>
        <a:lstStyle/>
        <a:p>
          <a:endParaRPr lang="el-GR"/>
        </a:p>
      </dgm:t>
    </dgm:pt>
    <dgm:pt modelId="{DBE48805-2416-4E92-B1D5-A889BCCB0463}" type="sibTrans" cxnId="{510C1608-B875-46B1-A94A-2258B2797193}">
      <dgm:prSet/>
      <dgm:spPr/>
      <dgm:t>
        <a:bodyPr/>
        <a:lstStyle/>
        <a:p>
          <a:endParaRPr lang="el-GR"/>
        </a:p>
      </dgm:t>
    </dgm:pt>
    <dgm:pt modelId="{ED0D1FED-0EEF-4F66-B93C-F61E797F94DF}">
      <dgm:prSet>
        <dgm:style>
          <a:lnRef idx="2">
            <a:schemeClr val="accent1"/>
          </a:lnRef>
          <a:fillRef idx="1">
            <a:schemeClr val="lt1"/>
          </a:fillRef>
          <a:effectRef idx="0">
            <a:schemeClr val="accent1"/>
          </a:effectRef>
          <a:fontRef idx="minor">
            <a:schemeClr val="dk1"/>
          </a:fontRef>
        </dgm:style>
      </dgm:prSet>
      <dgm:spPr>
        <a:ln>
          <a:headEnd type="none" w="med" len="med"/>
          <a:tailEnd type="none" w="med" len="med"/>
        </a:ln>
      </dgm:spPr>
      <dgm:t>
        <a:bodyPr/>
        <a:lstStyle/>
        <a:p>
          <a:r>
            <a:rPr lang="en-US" b="1" dirty="0">
              <a:solidFill>
                <a:srgbClr val="0070C0"/>
              </a:solidFill>
            </a:rPr>
            <a:t>from 2 to 12 months of physical mobility (a study mobility may include a complementary traineeship period, if planned), excluding travel time. (long – term mobility) </a:t>
          </a:r>
          <a:endParaRPr lang="el-GR" b="1" dirty="0">
            <a:solidFill>
              <a:srgbClr val="0070C0"/>
            </a:solidFill>
          </a:endParaRPr>
        </a:p>
      </dgm:t>
    </dgm:pt>
    <dgm:pt modelId="{5054AF25-012C-4861-A457-5247BA742B2E}" type="parTrans" cxnId="{020C33B2-1157-4C46-A84C-6390B7F932CF}">
      <dgm:prSet/>
      <dgm:spPr/>
      <dgm:t>
        <a:bodyPr/>
        <a:lstStyle/>
        <a:p>
          <a:endParaRPr lang="el-GR"/>
        </a:p>
      </dgm:t>
    </dgm:pt>
    <dgm:pt modelId="{1FE91B5D-BA90-44D4-83AB-107000F0076E}" type="sibTrans" cxnId="{020C33B2-1157-4C46-A84C-6390B7F932CF}">
      <dgm:prSet/>
      <dgm:spPr/>
      <dgm:t>
        <a:bodyPr/>
        <a:lstStyle/>
        <a:p>
          <a:endParaRPr lang="el-GR"/>
        </a:p>
      </dgm:t>
    </dgm:pt>
    <dgm:pt modelId="{CEE767A6-2EB0-4FBB-9095-D4B6661718D8}" type="pres">
      <dgm:prSet presAssocID="{0D2396AF-061F-4D30-8C85-54A4EA0DC80F}" presName="hierChild1" presStyleCnt="0">
        <dgm:presLayoutVars>
          <dgm:orgChart val="1"/>
          <dgm:chPref val="1"/>
          <dgm:dir/>
          <dgm:animOne val="branch"/>
          <dgm:animLvl val="lvl"/>
          <dgm:resizeHandles/>
        </dgm:presLayoutVars>
      </dgm:prSet>
      <dgm:spPr/>
    </dgm:pt>
    <dgm:pt modelId="{AED6A8D4-1B74-4DB3-A143-E5D5DDB6CBDA}" type="pres">
      <dgm:prSet presAssocID="{DF6972C2-6226-4608-8448-EE6EBC3DF1F9}" presName="hierRoot1" presStyleCnt="0">
        <dgm:presLayoutVars>
          <dgm:hierBranch val="init"/>
        </dgm:presLayoutVars>
      </dgm:prSet>
      <dgm:spPr/>
    </dgm:pt>
    <dgm:pt modelId="{0858DB41-3E98-42D0-9492-CAEAA5C83313}" type="pres">
      <dgm:prSet presAssocID="{DF6972C2-6226-4608-8448-EE6EBC3DF1F9}" presName="rootComposite1" presStyleCnt="0"/>
      <dgm:spPr/>
    </dgm:pt>
    <dgm:pt modelId="{D1725BAF-696E-4A64-9CA5-8A028A482CA3}" type="pres">
      <dgm:prSet presAssocID="{DF6972C2-6226-4608-8448-EE6EBC3DF1F9}" presName="rootText1" presStyleLbl="node0" presStyleIdx="0" presStyleCnt="1">
        <dgm:presLayoutVars>
          <dgm:chPref val="3"/>
        </dgm:presLayoutVars>
      </dgm:prSet>
      <dgm:spPr>
        <a:prstGeom prst="bevel">
          <a:avLst/>
        </a:prstGeom>
      </dgm:spPr>
    </dgm:pt>
    <dgm:pt modelId="{22726ACE-D2A9-4C54-AF00-746BAF9EF266}" type="pres">
      <dgm:prSet presAssocID="{DF6972C2-6226-4608-8448-EE6EBC3DF1F9}" presName="rootConnector1" presStyleLbl="node1" presStyleIdx="0" presStyleCnt="0"/>
      <dgm:spPr/>
    </dgm:pt>
    <dgm:pt modelId="{F9105C17-D445-44A2-9314-52B9BCFC40C2}" type="pres">
      <dgm:prSet presAssocID="{DF6972C2-6226-4608-8448-EE6EBC3DF1F9}" presName="hierChild2" presStyleCnt="0"/>
      <dgm:spPr/>
    </dgm:pt>
    <dgm:pt modelId="{F7B97CBA-F991-448D-AF21-8A4F93B5CBC9}" type="pres">
      <dgm:prSet presAssocID="{26E7D039-5769-4185-BB5A-EE034A5766AD}" presName="Name37" presStyleLbl="parChTrans1D2" presStyleIdx="0" presStyleCnt="2"/>
      <dgm:spPr/>
    </dgm:pt>
    <dgm:pt modelId="{64C4C871-D56D-46E2-A01F-28AA22E62ACD}" type="pres">
      <dgm:prSet presAssocID="{4F591656-6896-415A-800B-85F341FEB2E0}" presName="hierRoot2" presStyleCnt="0">
        <dgm:presLayoutVars>
          <dgm:hierBranch val="init"/>
        </dgm:presLayoutVars>
      </dgm:prSet>
      <dgm:spPr/>
    </dgm:pt>
    <dgm:pt modelId="{0FC55B38-438D-4135-A312-7D71F1B7B0A9}" type="pres">
      <dgm:prSet presAssocID="{4F591656-6896-415A-800B-85F341FEB2E0}" presName="rootComposite" presStyleCnt="0"/>
      <dgm:spPr/>
    </dgm:pt>
    <dgm:pt modelId="{F9EE441E-5A52-4187-A27A-50007E08E4CE}" type="pres">
      <dgm:prSet presAssocID="{4F591656-6896-415A-800B-85F341FEB2E0}" presName="rootText" presStyleLbl="node2" presStyleIdx="0" presStyleCnt="2">
        <dgm:presLayoutVars>
          <dgm:chPref val="3"/>
        </dgm:presLayoutVars>
      </dgm:prSet>
      <dgm:spPr>
        <a:prstGeom prst="bevel">
          <a:avLst/>
        </a:prstGeom>
      </dgm:spPr>
    </dgm:pt>
    <dgm:pt modelId="{DF93FB59-1DD2-491F-8281-B93B464DCF64}" type="pres">
      <dgm:prSet presAssocID="{4F591656-6896-415A-800B-85F341FEB2E0}" presName="rootConnector" presStyleLbl="node2" presStyleIdx="0" presStyleCnt="2"/>
      <dgm:spPr/>
    </dgm:pt>
    <dgm:pt modelId="{16C39143-2C32-4AF1-B1C7-9DD6550FB38C}" type="pres">
      <dgm:prSet presAssocID="{4F591656-6896-415A-800B-85F341FEB2E0}" presName="hierChild4" presStyleCnt="0"/>
      <dgm:spPr/>
    </dgm:pt>
    <dgm:pt modelId="{B431DC12-B79E-449F-95EC-A14DA50AFF24}" type="pres">
      <dgm:prSet presAssocID="{4F591656-6896-415A-800B-85F341FEB2E0}" presName="hierChild5" presStyleCnt="0"/>
      <dgm:spPr/>
    </dgm:pt>
    <dgm:pt modelId="{2F1681E8-B566-49E9-9A9C-109F8DEBFC02}" type="pres">
      <dgm:prSet presAssocID="{5054AF25-012C-4861-A457-5247BA742B2E}" presName="Name37" presStyleLbl="parChTrans1D2" presStyleIdx="1" presStyleCnt="2"/>
      <dgm:spPr/>
    </dgm:pt>
    <dgm:pt modelId="{0BBC19EF-A576-4235-8823-9D14BD8D57C8}" type="pres">
      <dgm:prSet presAssocID="{ED0D1FED-0EEF-4F66-B93C-F61E797F94DF}" presName="hierRoot2" presStyleCnt="0">
        <dgm:presLayoutVars>
          <dgm:hierBranch val="init"/>
        </dgm:presLayoutVars>
      </dgm:prSet>
      <dgm:spPr/>
    </dgm:pt>
    <dgm:pt modelId="{86BE71D5-49D2-45B2-B645-3BF528226D82}" type="pres">
      <dgm:prSet presAssocID="{ED0D1FED-0EEF-4F66-B93C-F61E797F94DF}" presName="rootComposite" presStyleCnt="0"/>
      <dgm:spPr/>
    </dgm:pt>
    <dgm:pt modelId="{F53C2AA5-BA0C-4372-A010-1FF6E595443D}" type="pres">
      <dgm:prSet presAssocID="{ED0D1FED-0EEF-4F66-B93C-F61E797F94DF}" presName="rootText" presStyleLbl="node2" presStyleIdx="1" presStyleCnt="2">
        <dgm:presLayoutVars>
          <dgm:chPref val="3"/>
        </dgm:presLayoutVars>
      </dgm:prSet>
      <dgm:spPr>
        <a:prstGeom prst="bevel">
          <a:avLst/>
        </a:prstGeom>
      </dgm:spPr>
    </dgm:pt>
    <dgm:pt modelId="{427980AE-2E75-4FE0-AC62-A42BA97DC4B0}" type="pres">
      <dgm:prSet presAssocID="{ED0D1FED-0EEF-4F66-B93C-F61E797F94DF}" presName="rootConnector" presStyleLbl="node2" presStyleIdx="1" presStyleCnt="2"/>
      <dgm:spPr/>
    </dgm:pt>
    <dgm:pt modelId="{8ACFDC8A-C455-4E97-89D2-BE563B710EE4}" type="pres">
      <dgm:prSet presAssocID="{ED0D1FED-0EEF-4F66-B93C-F61E797F94DF}" presName="hierChild4" presStyleCnt="0"/>
      <dgm:spPr/>
    </dgm:pt>
    <dgm:pt modelId="{A0D2F9AA-9B3D-4F9B-B5E8-0114A5E446D1}" type="pres">
      <dgm:prSet presAssocID="{ED0D1FED-0EEF-4F66-B93C-F61E797F94DF}" presName="hierChild5" presStyleCnt="0"/>
      <dgm:spPr/>
    </dgm:pt>
    <dgm:pt modelId="{EB4C94DA-86C7-479D-899E-2761BB4D1731}" type="pres">
      <dgm:prSet presAssocID="{DF6972C2-6226-4608-8448-EE6EBC3DF1F9}" presName="hierChild3" presStyleCnt="0"/>
      <dgm:spPr/>
    </dgm:pt>
  </dgm:ptLst>
  <dgm:cxnLst>
    <dgm:cxn modelId="{510C1608-B875-46B1-A94A-2258B2797193}" srcId="{DF6972C2-6226-4608-8448-EE6EBC3DF1F9}" destId="{4F591656-6896-415A-800B-85F341FEB2E0}" srcOrd="0" destOrd="0" parTransId="{26E7D039-5769-4185-BB5A-EE034A5766AD}" sibTransId="{DBE48805-2416-4E92-B1D5-A889BCCB0463}"/>
    <dgm:cxn modelId="{B9E2B246-C5CD-4A31-B04C-F88546CCB277}" type="presOf" srcId="{DF6972C2-6226-4608-8448-EE6EBC3DF1F9}" destId="{22726ACE-D2A9-4C54-AF00-746BAF9EF266}" srcOrd="1" destOrd="0" presId="urn:microsoft.com/office/officeart/2005/8/layout/orgChart1"/>
    <dgm:cxn modelId="{F35B8F50-1EDE-4991-A488-61BADE130138}" type="presOf" srcId="{5054AF25-012C-4861-A457-5247BA742B2E}" destId="{2F1681E8-B566-49E9-9A9C-109F8DEBFC02}" srcOrd="0" destOrd="0" presId="urn:microsoft.com/office/officeart/2005/8/layout/orgChart1"/>
    <dgm:cxn modelId="{A4641175-4423-439F-995A-6652D7F4909C}" type="presOf" srcId="{4F591656-6896-415A-800B-85F341FEB2E0}" destId="{DF93FB59-1DD2-491F-8281-B93B464DCF64}" srcOrd="1" destOrd="0" presId="urn:microsoft.com/office/officeart/2005/8/layout/orgChart1"/>
    <dgm:cxn modelId="{A6D3755A-3403-4A6F-96F5-C63ABFCF1CAC}" type="presOf" srcId="{DF6972C2-6226-4608-8448-EE6EBC3DF1F9}" destId="{D1725BAF-696E-4A64-9CA5-8A028A482CA3}" srcOrd="0" destOrd="0" presId="urn:microsoft.com/office/officeart/2005/8/layout/orgChart1"/>
    <dgm:cxn modelId="{A511867C-A262-47A5-B34C-6C82256C6247}" type="presOf" srcId="{26E7D039-5769-4185-BB5A-EE034A5766AD}" destId="{F7B97CBA-F991-448D-AF21-8A4F93B5CBC9}" srcOrd="0" destOrd="0" presId="urn:microsoft.com/office/officeart/2005/8/layout/orgChart1"/>
    <dgm:cxn modelId="{20B00495-E21D-4EDE-A80E-569ED949BA99}" type="presOf" srcId="{ED0D1FED-0EEF-4F66-B93C-F61E797F94DF}" destId="{427980AE-2E75-4FE0-AC62-A42BA97DC4B0}" srcOrd="1" destOrd="0" presId="urn:microsoft.com/office/officeart/2005/8/layout/orgChart1"/>
    <dgm:cxn modelId="{996B68A1-39A5-41D9-A471-4273792FD402}" type="presOf" srcId="{0D2396AF-061F-4D30-8C85-54A4EA0DC80F}" destId="{CEE767A6-2EB0-4FBB-9095-D4B6661718D8}" srcOrd="0" destOrd="0" presId="urn:microsoft.com/office/officeart/2005/8/layout/orgChart1"/>
    <dgm:cxn modelId="{020C33B2-1157-4C46-A84C-6390B7F932CF}" srcId="{DF6972C2-6226-4608-8448-EE6EBC3DF1F9}" destId="{ED0D1FED-0EEF-4F66-B93C-F61E797F94DF}" srcOrd="1" destOrd="0" parTransId="{5054AF25-012C-4861-A457-5247BA742B2E}" sibTransId="{1FE91B5D-BA90-44D4-83AB-107000F0076E}"/>
    <dgm:cxn modelId="{38670ADB-3260-49BD-B050-3CEE15745432}" srcId="{0D2396AF-061F-4D30-8C85-54A4EA0DC80F}" destId="{DF6972C2-6226-4608-8448-EE6EBC3DF1F9}" srcOrd="0" destOrd="0" parTransId="{9E299CAF-842D-4B73-ACD0-F7304B1F87E8}" sibTransId="{D8C1FE08-61E2-43E7-8113-5C8B478356CA}"/>
    <dgm:cxn modelId="{FDB722E1-C71F-4271-9C81-B0C2CE5E405C}" type="presOf" srcId="{4F591656-6896-415A-800B-85F341FEB2E0}" destId="{F9EE441E-5A52-4187-A27A-50007E08E4CE}" srcOrd="0" destOrd="0" presId="urn:microsoft.com/office/officeart/2005/8/layout/orgChart1"/>
    <dgm:cxn modelId="{81E72DF7-28E0-4679-AACC-57B2C4199034}" type="presOf" srcId="{ED0D1FED-0EEF-4F66-B93C-F61E797F94DF}" destId="{F53C2AA5-BA0C-4372-A010-1FF6E595443D}" srcOrd="0" destOrd="0" presId="urn:microsoft.com/office/officeart/2005/8/layout/orgChart1"/>
    <dgm:cxn modelId="{CAC12E5E-0DB3-4578-B8FB-73F8960A2FE6}" type="presParOf" srcId="{CEE767A6-2EB0-4FBB-9095-D4B6661718D8}" destId="{AED6A8D4-1B74-4DB3-A143-E5D5DDB6CBDA}" srcOrd="0" destOrd="0" presId="urn:microsoft.com/office/officeart/2005/8/layout/orgChart1"/>
    <dgm:cxn modelId="{98119B8A-A831-4891-9990-9CBB09492FD6}" type="presParOf" srcId="{AED6A8D4-1B74-4DB3-A143-E5D5DDB6CBDA}" destId="{0858DB41-3E98-42D0-9492-CAEAA5C83313}" srcOrd="0" destOrd="0" presId="urn:microsoft.com/office/officeart/2005/8/layout/orgChart1"/>
    <dgm:cxn modelId="{E2944982-F6C0-402C-ADD5-93B2601E3DE0}" type="presParOf" srcId="{0858DB41-3E98-42D0-9492-CAEAA5C83313}" destId="{D1725BAF-696E-4A64-9CA5-8A028A482CA3}" srcOrd="0" destOrd="0" presId="urn:microsoft.com/office/officeart/2005/8/layout/orgChart1"/>
    <dgm:cxn modelId="{EB54483B-888C-497B-80DA-65ECFB1B6886}" type="presParOf" srcId="{0858DB41-3E98-42D0-9492-CAEAA5C83313}" destId="{22726ACE-D2A9-4C54-AF00-746BAF9EF266}" srcOrd="1" destOrd="0" presId="urn:microsoft.com/office/officeart/2005/8/layout/orgChart1"/>
    <dgm:cxn modelId="{495A8E39-5B86-4FFA-80F1-0C2672452EEB}" type="presParOf" srcId="{AED6A8D4-1B74-4DB3-A143-E5D5DDB6CBDA}" destId="{F9105C17-D445-44A2-9314-52B9BCFC40C2}" srcOrd="1" destOrd="0" presId="urn:microsoft.com/office/officeart/2005/8/layout/orgChart1"/>
    <dgm:cxn modelId="{33DAED5F-3ED6-4DD3-A5A3-E185FD4ED879}" type="presParOf" srcId="{F9105C17-D445-44A2-9314-52B9BCFC40C2}" destId="{F7B97CBA-F991-448D-AF21-8A4F93B5CBC9}" srcOrd="0" destOrd="0" presId="urn:microsoft.com/office/officeart/2005/8/layout/orgChart1"/>
    <dgm:cxn modelId="{899C13E1-D062-4D47-96BA-98F7AE828118}" type="presParOf" srcId="{F9105C17-D445-44A2-9314-52B9BCFC40C2}" destId="{64C4C871-D56D-46E2-A01F-28AA22E62ACD}" srcOrd="1" destOrd="0" presId="urn:microsoft.com/office/officeart/2005/8/layout/orgChart1"/>
    <dgm:cxn modelId="{119D62D5-64AB-46F4-8A49-1B06AE5B2DD7}" type="presParOf" srcId="{64C4C871-D56D-46E2-A01F-28AA22E62ACD}" destId="{0FC55B38-438D-4135-A312-7D71F1B7B0A9}" srcOrd="0" destOrd="0" presId="urn:microsoft.com/office/officeart/2005/8/layout/orgChart1"/>
    <dgm:cxn modelId="{22DC0C72-6C6B-462A-9533-F4599A816062}" type="presParOf" srcId="{0FC55B38-438D-4135-A312-7D71F1B7B0A9}" destId="{F9EE441E-5A52-4187-A27A-50007E08E4CE}" srcOrd="0" destOrd="0" presId="urn:microsoft.com/office/officeart/2005/8/layout/orgChart1"/>
    <dgm:cxn modelId="{F3159A1C-8FB5-4156-AB38-74CF5CEC7648}" type="presParOf" srcId="{0FC55B38-438D-4135-A312-7D71F1B7B0A9}" destId="{DF93FB59-1DD2-491F-8281-B93B464DCF64}" srcOrd="1" destOrd="0" presId="urn:microsoft.com/office/officeart/2005/8/layout/orgChart1"/>
    <dgm:cxn modelId="{46F56DCD-CE8E-482F-83B3-1FEA52A613A0}" type="presParOf" srcId="{64C4C871-D56D-46E2-A01F-28AA22E62ACD}" destId="{16C39143-2C32-4AF1-B1C7-9DD6550FB38C}" srcOrd="1" destOrd="0" presId="urn:microsoft.com/office/officeart/2005/8/layout/orgChart1"/>
    <dgm:cxn modelId="{0EC2754E-1D0C-45EA-B6F7-58FAC2FE6903}" type="presParOf" srcId="{64C4C871-D56D-46E2-A01F-28AA22E62ACD}" destId="{B431DC12-B79E-449F-95EC-A14DA50AFF24}" srcOrd="2" destOrd="0" presId="urn:microsoft.com/office/officeart/2005/8/layout/orgChart1"/>
    <dgm:cxn modelId="{0A43C1CB-260A-4800-A54E-0C66DFCA298D}" type="presParOf" srcId="{F9105C17-D445-44A2-9314-52B9BCFC40C2}" destId="{2F1681E8-B566-49E9-9A9C-109F8DEBFC02}" srcOrd="2" destOrd="0" presId="urn:microsoft.com/office/officeart/2005/8/layout/orgChart1"/>
    <dgm:cxn modelId="{BBEFB325-53EE-4B93-B481-47A92D25CA30}" type="presParOf" srcId="{F9105C17-D445-44A2-9314-52B9BCFC40C2}" destId="{0BBC19EF-A576-4235-8823-9D14BD8D57C8}" srcOrd="3" destOrd="0" presId="urn:microsoft.com/office/officeart/2005/8/layout/orgChart1"/>
    <dgm:cxn modelId="{2F356221-84F5-4B15-BF4F-3B8E8DA25F95}" type="presParOf" srcId="{0BBC19EF-A576-4235-8823-9D14BD8D57C8}" destId="{86BE71D5-49D2-45B2-B645-3BF528226D82}" srcOrd="0" destOrd="0" presId="urn:microsoft.com/office/officeart/2005/8/layout/orgChart1"/>
    <dgm:cxn modelId="{47BD95EE-F3FB-4612-8437-EAD91A2D27AF}" type="presParOf" srcId="{86BE71D5-49D2-45B2-B645-3BF528226D82}" destId="{F53C2AA5-BA0C-4372-A010-1FF6E595443D}" srcOrd="0" destOrd="0" presId="urn:microsoft.com/office/officeart/2005/8/layout/orgChart1"/>
    <dgm:cxn modelId="{5E3BE171-B1C4-4E02-AD00-610AF98E67C0}" type="presParOf" srcId="{86BE71D5-49D2-45B2-B645-3BF528226D82}" destId="{427980AE-2E75-4FE0-AC62-A42BA97DC4B0}" srcOrd="1" destOrd="0" presId="urn:microsoft.com/office/officeart/2005/8/layout/orgChart1"/>
    <dgm:cxn modelId="{46CAEEB8-D756-4187-B7F2-875D27A03E18}" type="presParOf" srcId="{0BBC19EF-A576-4235-8823-9D14BD8D57C8}" destId="{8ACFDC8A-C455-4E97-89D2-BE563B710EE4}" srcOrd="1" destOrd="0" presId="urn:microsoft.com/office/officeart/2005/8/layout/orgChart1"/>
    <dgm:cxn modelId="{3B6BE931-5D6B-4A36-A680-E25A894E4925}" type="presParOf" srcId="{0BBC19EF-A576-4235-8823-9D14BD8D57C8}" destId="{A0D2F9AA-9B3D-4F9B-B5E8-0114A5E446D1}" srcOrd="2" destOrd="0" presId="urn:microsoft.com/office/officeart/2005/8/layout/orgChart1"/>
    <dgm:cxn modelId="{913A4A36-9642-447B-9A35-31C1D81F7B81}" type="presParOf" srcId="{AED6A8D4-1B74-4DB3-A143-E5D5DDB6CBDA}" destId="{EB4C94DA-86C7-479D-899E-2761BB4D1731}"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ED9AA4-AE24-47DA-8856-270937F701F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l-GR"/>
        </a:p>
      </dgm:t>
    </dgm:pt>
    <dgm:pt modelId="{91D6E6F5-D130-47A5-9532-BD2D5D1F6C32}">
      <dgm:prSet/>
      <dgm:spPr/>
      <dgm:t>
        <a:bodyPr/>
        <a:lstStyle/>
        <a:p>
          <a:r>
            <a:rPr lang="en-US" b="1" u="none"/>
            <a:t>EU Member States participate fully in all actions of the Erasmus+ Programme. </a:t>
          </a:r>
          <a:endParaRPr lang="el-GR" u="none"/>
        </a:p>
      </dgm:t>
    </dgm:pt>
    <dgm:pt modelId="{6D65E843-2668-44A0-BE96-F310C4E47E97}" type="parTrans" cxnId="{6A778698-5BC0-40DF-9779-9DFDE7AAD93D}">
      <dgm:prSet/>
      <dgm:spPr/>
      <dgm:t>
        <a:bodyPr/>
        <a:lstStyle/>
        <a:p>
          <a:endParaRPr lang="el-GR"/>
        </a:p>
      </dgm:t>
    </dgm:pt>
    <dgm:pt modelId="{F030B2D8-2DEF-4E15-BC4F-F853BB83EE4C}" type="sibTrans" cxnId="{6A778698-5BC0-40DF-9779-9DFDE7AAD93D}">
      <dgm:prSet/>
      <dgm:spPr/>
      <dgm:t>
        <a:bodyPr/>
        <a:lstStyle/>
        <a:p>
          <a:endParaRPr lang="el-GR"/>
        </a:p>
      </dgm:t>
    </dgm:pt>
    <dgm:pt modelId="{68E5A15C-FE3F-4DE4-8B9F-E553832C277E}">
      <dgm:prSet/>
      <dgm:spPr/>
      <dgm:t>
        <a:bodyPr/>
        <a:lstStyle/>
        <a:p>
          <a:r>
            <a:rPr lang="en-US" b="1" u="none"/>
            <a:t>“EU Member States and third countries associated to the Programme”.</a:t>
          </a:r>
          <a:endParaRPr lang="el-GR" u="none"/>
        </a:p>
      </dgm:t>
    </dgm:pt>
    <dgm:pt modelId="{2BC77B7A-B01D-44EA-A93F-93807A081F42}" type="parTrans" cxnId="{120EF8EE-3501-4BE2-AA8E-63AE7016F33B}">
      <dgm:prSet/>
      <dgm:spPr/>
      <dgm:t>
        <a:bodyPr/>
        <a:lstStyle/>
        <a:p>
          <a:endParaRPr lang="el-GR"/>
        </a:p>
      </dgm:t>
    </dgm:pt>
    <dgm:pt modelId="{FD0A830D-76B3-4ED2-A20D-CACFBA3A5E6A}" type="sibTrans" cxnId="{120EF8EE-3501-4BE2-AA8E-63AE7016F33B}">
      <dgm:prSet/>
      <dgm:spPr/>
      <dgm:t>
        <a:bodyPr/>
        <a:lstStyle/>
        <a:p>
          <a:endParaRPr lang="el-GR"/>
        </a:p>
      </dgm:t>
    </dgm:pt>
    <dgm:pt modelId="{2067AC15-9056-42C0-AD5D-4325D9471262}">
      <dgm:prSet custT="1"/>
      <dgm:spPr/>
      <dgm:t>
        <a:bodyPr/>
        <a:lstStyle/>
        <a:p>
          <a:r>
            <a:rPr lang="en-US" sz="1050" b="1" dirty="0">
              <a:solidFill>
                <a:srgbClr val="0070C0"/>
              </a:solidFill>
            </a:rPr>
            <a:t>Members of the European Free Trade Association (EFTA) which are members of the European Economic Area (EEA): Norway, Iceland, Liechtenstein;</a:t>
          </a:r>
          <a:endParaRPr lang="el-GR" sz="1050" b="1" dirty="0">
            <a:solidFill>
              <a:srgbClr val="0070C0"/>
            </a:solidFill>
          </a:endParaRPr>
        </a:p>
      </dgm:t>
    </dgm:pt>
    <dgm:pt modelId="{5AAB5568-08AE-47E4-9D0C-A6479C7B95E3}" type="parTrans" cxnId="{2CCFF758-4EBD-4FFC-B51C-BD4BEA3F7E6A}">
      <dgm:prSet/>
      <dgm:spPr/>
      <dgm:t>
        <a:bodyPr/>
        <a:lstStyle/>
        <a:p>
          <a:endParaRPr lang="el-GR"/>
        </a:p>
      </dgm:t>
    </dgm:pt>
    <dgm:pt modelId="{162A44EF-4BDB-4BA5-9F62-282084610851}" type="sibTrans" cxnId="{2CCFF758-4EBD-4FFC-B51C-BD4BEA3F7E6A}">
      <dgm:prSet/>
      <dgm:spPr/>
      <dgm:t>
        <a:bodyPr/>
        <a:lstStyle/>
        <a:p>
          <a:endParaRPr lang="el-GR"/>
        </a:p>
      </dgm:t>
    </dgm:pt>
    <dgm:pt modelId="{7D6102D4-8C88-4427-ACE2-893962C8B768}">
      <dgm:prSet custT="1"/>
      <dgm:spPr/>
      <dgm:t>
        <a:bodyPr/>
        <a:lstStyle/>
        <a:p>
          <a:r>
            <a:rPr lang="en-US" sz="1000" b="1" dirty="0">
              <a:solidFill>
                <a:srgbClr val="0070C0"/>
              </a:solidFill>
            </a:rPr>
            <a:t>Acceding countries</a:t>
          </a:r>
        </a:p>
        <a:p>
          <a:r>
            <a:rPr lang="en-US" sz="1000" b="1" dirty="0">
              <a:solidFill>
                <a:srgbClr val="0070C0"/>
              </a:solidFill>
            </a:rPr>
            <a:t> Candidate countries</a:t>
          </a:r>
        </a:p>
        <a:p>
          <a:r>
            <a:rPr lang="en-US" sz="1000" b="1" dirty="0">
              <a:solidFill>
                <a:srgbClr val="0070C0"/>
              </a:solidFill>
            </a:rPr>
            <a:t>Potential candidates</a:t>
          </a:r>
        </a:p>
        <a:p>
          <a:r>
            <a:rPr lang="en-US" sz="1000" b="1" dirty="0">
              <a:solidFill>
                <a:srgbClr val="0070C0"/>
              </a:solidFill>
            </a:rPr>
            <a:t> Republic of North Macedonia, Republic of </a:t>
          </a:r>
          <a:r>
            <a:rPr lang="en-US" sz="1000" b="1" dirty="0" err="1">
              <a:solidFill>
                <a:srgbClr val="0070C0"/>
              </a:solidFill>
            </a:rPr>
            <a:t>Türkiye</a:t>
          </a:r>
          <a:r>
            <a:rPr lang="en-US" sz="1000" b="1" dirty="0">
              <a:solidFill>
                <a:srgbClr val="0070C0"/>
              </a:solidFill>
            </a:rPr>
            <a:t> </a:t>
          </a:r>
          <a:br>
            <a:rPr lang="en-US" sz="1000" b="1" dirty="0">
              <a:solidFill>
                <a:srgbClr val="0070C0"/>
              </a:solidFill>
            </a:rPr>
          </a:br>
          <a:r>
            <a:rPr lang="en-US" sz="1000" b="1" dirty="0">
              <a:solidFill>
                <a:srgbClr val="0070C0"/>
              </a:solidFill>
            </a:rPr>
            <a:t>Republic of Serbia</a:t>
          </a:r>
          <a:endParaRPr lang="el-GR" sz="1000" b="1" dirty="0">
            <a:solidFill>
              <a:srgbClr val="0070C0"/>
            </a:solidFill>
          </a:endParaRPr>
        </a:p>
      </dgm:t>
    </dgm:pt>
    <dgm:pt modelId="{33D2BFA4-CB43-4AF3-A729-6F37CD6776A9}" type="parTrans" cxnId="{B94EC62E-E7D6-4721-B5C0-5DF0805B29AE}">
      <dgm:prSet/>
      <dgm:spPr/>
      <dgm:t>
        <a:bodyPr/>
        <a:lstStyle/>
        <a:p>
          <a:endParaRPr lang="el-GR"/>
        </a:p>
      </dgm:t>
    </dgm:pt>
    <dgm:pt modelId="{5A1A4521-D565-4467-BB30-F7B95CC9A643}" type="sibTrans" cxnId="{B94EC62E-E7D6-4721-B5C0-5DF0805B29AE}">
      <dgm:prSet/>
      <dgm:spPr/>
      <dgm:t>
        <a:bodyPr/>
        <a:lstStyle/>
        <a:p>
          <a:endParaRPr lang="el-GR"/>
        </a:p>
      </dgm:t>
    </dgm:pt>
    <dgm:pt modelId="{E1C5B485-CD9B-4D6F-9B24-F714BD3FFD2A}">
      <dgm:prSet/>
      <dgm:spPr/>
      <dgm:t>
        <a:bodyPr/>
        <a:lstStyle/>
        <a:p>
          <a:r>
            <a:rPr lang="en-US" b="1" u="none"/>
            <a:t>Third countries not associated to the Programme are covered by internal policy funding:</a:t>
          </a:r>
          <a:endParaRPr lang="el-GR" u="none"/>
        </a:p>
      </dgm:t>
    </dgm:pt>
    <dgm:pt modelId="{C1CD76EE-AA02-45D0-96A2-1B91F070F5F8}" type="parTrans" cxnId="{34D7537B-A29B-49D3-BE7D-0E619DA48610}">
      <dgm:prSet/>
      <dgm:spPr/>
      <dgm:t>
        <a:bodyPr/>
        <a:lstStyle/>
        <a:p>
          <a:endParaRPr lang="el-GR"/>
        </a:p>
      </dgm:t>
    </dgm:pt>
    <dgm:pt modelId="{FD5A432E-7963-4233-9381-AEA9E7854899}" type="sibTrans" cxnId="{34D7537B-A29B-49D3-BE7D-0E619DA48610}">
      <dgm:prSet/>
      <dgm:spPr/>
      <dgm:t>
        <a:bodyPr/>
        <a:lstStyle/>
        <a:p>
          <a:endParaRPr lang="el-GR"/>
        </a:p>
      </dgm:t>
    </dgm:pt>
    <dgm:pt modelId="{8B07CD77-9E09-4314-96D4-7BCE0AA2BA5E}">
      <dgm:prSet custT="1"/>
      <dgm:spPr/>
      <dgm:t>
        <a:bodyPr/>
        <a:lstStyle/>
        <a:p>
          <a:r>
            <a:rPr lang="en-US" sz="1100" b="1" dirty="0">
              <a:solidFill>
                <a:srgbClr val="0070C0"/>
              </a:solidFill>
            </a:rPr>
            <a:t>Region 13: Andorra, Monaco, San Marino, Vatican City State</a:t>
          </a:r>
          <a:endParaRPr lang="el-GR" sz="1100" b="1" dirty="0">
            <a:solidFill>
              <a:srgbClr val="0070C0"/>
            </a:solidFill>
          </a:endParaRPr>
        </a:p>
      </dgm:t>
    </dgm:pt>
    <dgm:pt modelId="{AE550BC7-09E0-4C03-9BD0-268F937BBFC5}" type="parTrans" cxnId="{888144B5-89BE-4B75-9304-B7543A5E9FC8}">
      <dgm:prSet/>
      <dgm:spPr/>
      <dgm:t>
        <a:bodyPr/>
        <a:lstStyle/>
        <a:p>
          <a:endParaRPr lang="el-GR"/>
        </a:p>
      </dgm:t>
    </dgm:pt>
    <dgm:pt modelId="{4F12CC97-A74A-406D-B990-28E610F4B0BF}" type="sibTrans" cxnId="{888144B5-89BE-4B75-9304-B7543A5E9FC8}">
      <dgm:prSet/>
      <dgm:spPr/>
      <dgm:t>
        <a:bodyPr/>
        <a:lstStyle/>
        <a:p>
          <a:endParaRPr lang="el-GR"/>
        </a:p>
      </dgm:t>
    </dgm:pt>
    <dgm:pt modelId="{7DCCF4C2-4BA6-40CD-A73F-907C215DC82E}">
      <dgm:prSet custT="1"/>
      <dgm:spPr/>
      <dgm:t>
        <a:bodyPr/>
        <a:lstStyle/>
        <a:p>
          <a:r>
            <a:rPr lang="en-US" sz="1100" b="1" dirty="0">
              <a:solidFill>
                <a:srgbClr val="0070C0"/>
              </a:solidFill>
            </a:rPr>
            <a:t>Region 14: Faroe Islands, Switzerland, United Kingdom</a:t>
          </a:r>
          <a:endParaRPr lang="el-GR" sz="1100" b="1" dirty="0">
            <a:solidFill>
              <a:srgbClr val="0070C0"/>
            </a:solidFill>
          </a:endParaRPr>
        </a:p>
      </dgm:t>
    </dgm:pt>
    <dgm:pt modelId="{5F616EF9-4074-401B-8B8F-60971302F81D}" type="parTrans" cxnId="{4A57729F-E334-43E9-86A3-057F5B1EF9E7}">
      <dgm:prSet/>
      <dgm:spPr/>
      <dgm:t>
        <a:bodyPr/>
        <a:lstStyle/>
        <a:p>
          <a:endParaRPr lang="el-GR"/>
        </a:p>
      </dgm:t>
    </dgm:pt>
    <dgm:pt modelId="{BB8B384E-D49D-450E-B936-3356D5592607}" type="sibTrans" cxnId="{4A57729F-E334-43E9-86A3-057F5B1EF9E7}">
      <dgm:prSet/>
      <dgm:spPr/>
      <dgm:t>
        <a:bodyPr/>
        <a:lstStyle/>
        <a:p>
          <a:endParaRPr lang="el-GR"/>
        </a:p>
      </dgm:t>
    </dgm:pt>
    <dgm:pt modelId="{EFE3E6EB-2838-42F6-82D6-2DA0EB86DA61}" type="pres">
      <dgm:prSet presAssocID="{17ED9AA4-AE24-47DA-8856-270937F701F9}" presName="diagram" presStyleCnt="0">
        <dgm:presLayoutVars>
          <dgm:chPref val="1"/>
          <dgm:dir/>
          <dgm:animOne val="branch"/>
          <dgm:animLvl val="lvl"/>
          <dgm:resizeHandles/>
        </dgm:presLayoutVars>
      </dgm:prSet>
      <dgm:spPr/>
    </dgm:pt>
    <dgm:pt modelId="{9909A9AE-6F60-446D-B766-BEDE6968E48F}" type="pres">
      <dgm:prSet presAssocID="{91D6E6F5-D130-47A5-9532-BD2D5D1F6C32}" presName="root" presStyleCnt="0"/>
      <dgm:spPr/>
    </dgm:pt>
    <dgm:pt modelId="{9622809C-1212-4C06-BC1B-830C30CACACC}" type="pres">
      <dgm:prSet presAssocID="{91D6E6F5-D130-47A5-9532-BD2D5D1F6C32}" presName="rootComposite" presStyleCnt="0"/>
      <dgm:spPr/>
    </dgm:pt>
    <dgm:pt modelId="{2609017F-85D9-4C90-880E-9A96252AEED4}" type="pres">
      <dgm:prSet presAssocID="{91D6E6F5-D130-47A5-9532-BD2D5D1F6C32}" presName="rootText" presStyleLbl="node1" presStyleIdx="0" presStyleCnt="3"/>
      <dgm:spPr>
        <a:prstGeom prst="bevel">
          <a:avLst/>
        </a:prstGeom>
      </dgm:spPr>
    </dgm:pt>
    <dgm:pt modelId="{A345EFC3-324F-499C-A773-F55C9B61FCA2}" type="pres">
      <dgm:prSet presAssocID="{91D6E6F5-D130-47A5-9532-BD2D5D1F6C32}" presName="rootConnector" presStyleLbl="node1" presStyleIdx="0" presStyleCnt="3"/>
      <dgm:spPr/>
    </dgm:pt>
    <dgm:pt modelId="{DBD06539-643A-4941-B15B-FE84BD759CE6}" type="pres">
      <dgm:prSet presAssocID="{91D6E6F5-D130-47A5-9532-BD2D5D1F6C32}" presName="childShape" presStyleCnt="0"/>
      <dgm:spPr/>
    </dgm:pt>
    <dgm:pt modelId="{38234DB5-3C6F-4E3F-B83F-CB2D87E2CC6A}" type="pres">
      <dgm:prSet presAssocID="{68E5A15C-FE3F-4DE4-8B9F-E553832C277E}" presName="root" presStyleCnt="0"/>
      <dgm:spPr/>
    </dgm:pt>
    <dgm:pt modelId="{EDF5A535-7592-4CB4-AC6C-F17608B6E2BE}" type="pres">
      <dgm:prSet presAssocID="{68E5A15C-FE3F-4DE4-8B9F-E553832C277E}" presName="rootComposite" presStyleCnt="0"/>
      <dgm:spPr/>
    </dgm:pt>
    <dgm:pt modelId="{16B6BE31-06B3-4542-AD8C-E1D681B3E321}" type="pres">
      <dgm:prSet presAssocID="{68E5A15C-FE3F-4DE4-8B9F-E553832C277E}" presName="rootText" presStyleLbl="node1" presStyleIdx="1" presStyleCnt="3" custLinFactNeighborX="1035" custLinFactNeighborY="500"/>
      <dgm:spPr>
        <a:prstGeom prst="bevel">
          <a:avLst/>
        </a:prstGeom>
      </dgm:spPr>
    </dgm:pt>
    <dgm:pt modelId="{44548358-7A70-4029-9BD9-DF44B265D689}" type="pres">
      <dgm:prSet presAssocID="{68E5A15C-FE3F-4DE4-8B9F-E553832C277E}" presName="rootConnector" presStyleLbl="node1" presStyleIdx="1" presStyleCnt="3"/>
      <dgm:spPr/>
    </dgm:pt>
    <dgm:pt modelId="{83C21BE3-8AA3-4FBB-8E5E-427084C4A7A5}" type="pres">
      <dgm:prSet presAssocID="{68E5A15C-FE3F-4DE4-8B9F-E553832C277E}" presName="childShape" presStyleCnt="0"/>
      <dgm:spPr/>
    </dgm:pt>
    <dgm:pt modelId="{0E011908-FEBD-43FB-A948-98CA8BF3C474}" type="pres">
      <dgm:prSet presAssocID="{5AAB5568-08AE-47E4-9D0C-A6479C7B95E3}" presName="Name13" presStyleLbl="parChTrans1D2" presStyleIdx="0" presStyleCnt="4"/>
      <dgm:spPr/>
    </dgm:pt>
    <dgm:pt modelId="{B04C24D3-3241-43CA-856A-64CE9FDAAC95}" type="pres">
      <dgm:prSet presAssocID="{2067AC15-9056-42C0-AD5D-4325D9471262}" presName="childText" presStyleLbl="bgAcc1" presStyleIdx="0" presStyleCnt="4">
        <dgm:presLayoutVars>
          <dgm:bulletEnabled val="1"/>
        </dgm:presLayoutVars>
      </dgm:prSet>
      <dgm:spPr>
        <a:prstGeom prst="bevel">
          <a:avLst/>
        </a:prstGeom>
      </dgm:spPr>
    </dgm:pt>
    <dgm:pt modelId="{ABE924F2-90BF-4B11-8A48-E967CDF030F8}" type="pres">
      <dgm:prSet presAssocID="{33D2BFA4-CB43-4AF3-A729-6F37CD6776A9}" presName="Name13" presStyleLbl="parChTrans1D2" presStyleIdx="1" presStyleCnt="4"/>
      <dgm:spPr/>
    </dgm:pt>
    <dgm:pt modelId="{C46A1686-4E8B-4836-9303-668000137724}" type="pres">
      <dgm:prSet presAssocID="{7D6102D4-8C88-4427-ACE2-893962C8B768}" presName="childText" presStyleLbl="bgAcc1" presStyleIdx="1" presStyleCnt="4">
        <dgm:presLayoutVars>
          <dgm:bulletEnabled val="1"/>
        </dgm:presLayoutVars>
      </dgm:prSet>
      <dgm:spPr>
        <a:prstGeom prst="bevel">
          <a:avLst/>
        </a:prstGeom>
      </dgm:spPr>
    </dgm:pt>
    <dgm:pt modelId="{D1E6B3A0-53D6-4561-A8DD-813008E37A0B}" type="pres">
      <dgm:prSet presAssocID="{E1C5B485-CD9B-4D6F-9B24-F714BD3FFD2A}" presName="root" presStyleCnt="0"/>
      <dgm:spPr/>
    </dgm:pt>
    <dgm:pt modelId="{8EC37E54-6AFA-4990-939B-4466AFB27F53}" type="pres">
      <dgm:prSet presAssocID="{E1C5B485-CD9B-4D6F-9B24-F714BD3FFD2A}" presName="rootComposite" presStyleCnt="0"/>
      <dgm:spPr/>
    </dgm:pt>
    <dgm:pt modelId="{29E7862C-98D1-4A03-A319-568884D54364}" type="pres">
      <dgm:prSet presAssocID="{E1C5B485-CD9B-4D6F-9B24-F714BD3FFD2A}" presName="rootText" presStyleLbl="node1" presStyleIdx="2" presStyleCnt="3"/>
      <dgm:spPr>
        <a:prstGeom prst="bevel">
          <a:avLst/>
        </a:prstGeom>
      </dgm:spPr>
    </dgm:pt>
    <dgm:pt modelId="{E60233E4-B437-4104-A524-17C1D355FCD4}" type="pres">
      <dgm:prSet presAssocID="{E1C5B485-CD9B-4D6F-9B24-F714BD3FFD2A}" presName="rootConnector" presStyleLbl="node1" presStyleIdx="2" presStyleCnt="3"/>
      <dgm:spPr/>
    </dgm:pt>
    <dgm:pt modelId="{0E870954-7462-40D9-A36D-DBE50C203D02}" type="pres">
      <dgm:prSet presAssocID="{E1C5B485-CD9B-4D6F-9B24-F714BD3FFD2A}" presName="childShape" presStyleCnt="0"/>
      <dgm:spPr/>
    </dgm:pt>
    <dgm:pt modelId="{C8E61D9E-2D32-4F54-B22F-CD92DC772315}" type="pres">
      <dgm:prSet presAssocID="{AE550BC7-09E0-4C03-9BD0-268F937BBFC5}" presName="Name13" presStyleLbl="parChTrans1D2" presStyleIdx="2" presStyleCnt="4"/>
      <dgm:spPr/>
    </dgm:pt>
    <dgm:pt modelId="{9F61A306-4B4F-4231-BED4-FA1E8F181D4B}" type="pres">
      <dgm:prSet presAssocID="{8B07CD77-9E09-4314-96D4-7BCE0AA2BA5E}" presName="childText" presStyleLbl="bgAcc1" presStyleIdx="2" presStyleCnt="4">
        <dgm:presLayoutVars>
          <dgm:bulletEnabled val="1"/>
        </dgm:presLayoutVars>
      </dgm:prSet>
      <dgm:spPr>
        <a:prstGeom prst="bevel">
          <a:avLst/>
        </a:prstGeom>
      </dgm:spPr>
    </dgm:pt>
    <dgm:pt modelId="{9EFF13CF-5967-4A47-9CFB-CC8DEE2D35A2}" type="pres">
      <dgm:prSet presAssocID="{5F616EF9-4074-401B-8B8F-60971302F81D}" presName="Name13" presStyleLbl="parChTrans1D2" presStyleIdx="3" presStyleCnt="4"/>
      <dgm:spPr/>
    </dgm:pt>
    <dgm:pt modelId="{6255CF1A-F2A2-47C2-AB16-A6D611163704}" type="pres">
      <dgm:prSet presAssocID="{7DCCF4C2-4BA6-40CD-A73F-907C215DC82E}" presName="childText" presStyleLbl="bgAcc1" presStyleIdx="3" presStyleCnt="4">
        <dgm:presLayoutVars>
          <dgm:bulletEnabled val="1"/>
        </dgm:presLayoutVars>
      </dgm:prSet>
      <dgm:spPr>
        <a:prstGeom prst="bevel">
          <a:avLst/>
        </a:prstGeom>
      </dgm:spPr>
    </dgm:pt>
  </dgm:ptLst>
  <dgm:cxnLst>
    <dgm:cxn modelId="{6637EE08-EA0C-4C3D-9C72-81103285D99F}" type="presOf" srcId="{5F616EF9-4074-401B-8B8F-60971302F81D}" destId="{9EFF13CF-5967-4A47-9CFB-CC8DEE2D35A2}" srcOrd="0" destOrd="0" presId="urn:microsoft.com/office/officeart/2005/8/layout/hierarchy3"/>
    <dgm:cxn modelId="{62822009-0714-44FE-A04C-1D0FEC805059}" type="presOf" srcId="{5AAB5568-08AE-47E4-9D0C-A6479C7B95E3}" destId="{0E011908-FEBD-43FB-A948-98CA8BF3C474}" srcOrd="0" destOrd="0" presId="urn:microsoft.com/office/officeart/2005/8/layout/hierarchy3"/>
    <dgm:cxn modelId="{3811101E-F1DD-4702-8779-7AF7DF50C718}" type="presOf" srcId="{E1C5B485-CD9B-4D6F-9B24-F714BD3FFD2A}" destId="{E60233E4-B437-4104-A524-17C1D355FCD4}" srcOrd="1" destOrd="0" presId="urn:microsoft.com/office/officeart/2005/8/layout/hierarchy3"/>
    <dgm:cxn modelId="{B94EC62E-E7D6-4721-B5C0-5DF0805B29AE}" srcId="{68E5A15C-FE3F-4DE4-8B9F-E553832C277E}" destId="{7D6102D4-8C88-4427-ACE2-893962C8B768}" srcOrd="1" destOrd="0" parTransId="{33D2BFA4-CB43-4AF3-A729-6F37CD6776A9}" sibTransId="{5A1A4521-D565-4467-BB30-F7B95CC9A643}"/>
    <dgm:cxn modelId="{B9AF1330-538A-42F6-B272-F4D57F5CF115}" type="presOf" srcId="{91D6E6F5-D130-47A5-9532-BD2D5D1F6C32}" destId="{2609017F-85D9-4C90-880E-9A96252AEED4}" srcOrd="0" destOrd="0" presId="urn:microsoft.com/office/officeart/2005/8/layout/hierarchy3"/>
    <dgm:cxn modelId="{2BBDEB34-E22C-471A-A798-6DFD273F940E}" type="presOf" srcId="{7D6102D4-8C88-4427-ACE2-893962C8B768}" destId="{C46A1686-4E8B-4836-9303-668000137724}" srcOrd="0" destOrd="0" presId="urn:microsoft.com/office/officeart/2005/8/layout/hierarchy3"/>
    <dgm:cxn modelId="{78B9A539-4977-4370-B9C1-92FFAFFA7AA3}" type="presOf" srcId="{E1C5B485-CD9B-4D6F-9B24-F714BD3FFD2A}" destId="{29E7862C-98D1-4A03-A319-568884D54364}" srcOrd="0" destOrd="0" presId="urn:microsoft.com/office/officeart/2005/8/layout/hierarchy3"/>
    <dgm:cxn modelId="{95F7833E-412E-4F15-A03B-93ECFD0B4F1D}" type="presOf" srcId="{7DCCF4C2-4BA6-40CD-A73F-907C215DC82E}" destId="{6255CF1A-F2A2-47C2-AB16-A6D611163704}" srcOrd="0" destOrd="0" presId="urn:microsoft.com/office/officeart/2005/8/layout/hierarchy3"/>
    <dgm:cxn modelId="{6CC7CE43-1816-459B-8969-664CFA60382C}" type="presOf" srcId="{2067AC15-9056-42C0-AD5D-4325D9471262}" destId="{B04C24D3-3241-43CA-856A-64CE9FDAAC95}" srcOrd="0" destOrd="0" presId="urn:microsoft.com/office/officeart/2005/8/layout/hierarchy3"/>
    <dgm:cxn modelId="{C245BD6A-3012-43B7-9E84-52A82C64561B}" type="presOf" srcId="{AE550BC7-09E0-4C03-9BD0-268F937BBFC5}" destId="{C8E61D9E-2D32-4F54-B22F-CD92DC772315}" srcOrd="0" destOrd="0" presId="urn:microsoft.com/office/officeart/2005/8/layout/hierarchy3"/>
    <dgm:cxn modelId="{2CCFF758-4EBD-4FFC-B51C-BD4BEA3F7E6A}" srcId="{68E5A15C-FE3F-4DE4-8B9F-E553832C277E}" destId="{2067AC15-9056-42C0-AD5D-4325D9471262}" srcOrd="0" destOrd="0" parTransId="{5AAB5568-08AE-47E4-9D0C-A6479C7B95E3}" sibTransId="{162A44EF-4BDB-4BA5-9F62-282084610851}"/>
    <dgm:cxn modelId="{34D7537B-A29B-49D3-BE7D-0E619DA48610}" srcId="{17ED9AA4-AE24-47DA-8856-270937F701F9}" destId="{E1C5B485-CD9B-4D6F-9B24-F714BD3FFD2A}" srcOrd="2" destOrd="0" parTransId="{C1CD76EE-AA02-45D0-96A2-1B91F070F5F8}" sibTransId="{FD5A432E-7963-4233-9381-AEA9E7854899}"/>
    <dgm:cxn modelId="{C7F31A83-D874-491B-8593-EA4F50AF25E9}" type="presOf" srcId="{8B07CD77-9E09-4314-96D4-7BCE0AA2BA5E}" destId="{9F61A306-4B4F-4231-BED4-FA1E8F181D4B}" srcOrd="0" destOrd="0" presId="urn:microsoft.com/office/officeart/2005/8/layout/hierarchy3"/>
    <dgm:cxn modelId="{4EA36B83-DFAC-4791-A19D-D533D6A40DFB}" type="presOf" srcId="{91D6E6F5-D130-47A5-9532-BD2D5D1F6C32}" destId="{A345EFC3-324F-499C-A773-F55C9B61FCA2}" srcOrd="1" destOrd="0" presId="urn:microsoft.com/office/officeart/2005/8/layout/hierarchy3"/>
    <dgm:cxn modelId="{00598D94-AEF6-4594-8E2E-E05F64FE76FE}" type="presOf" srcId="{17ED9AA4-AE24-47DA-8856-270937F701F9}" destId="{EFE3E6EB-2838-42F6-82D6-2DA0EB86DA61}" srcOrd="0" destOrd="0" presId="urn:microsoft.com/office/officeart/2005/8/layout/hierarchy3"/>
    <dgm:cxn modelId="{6A778698-5BC0-40DF-9779-9DFDE7AAD93D}" srcId="{17ED9AA4-AE24-47DA-8856-270937F701F9}" destId="{91D6E6F5-D130-47A5-9532-BD2D5D1F6C32}" srcOrd="0" destOrd="0" parTransId="{6D65E843-2668-44A0-BE96-F310C4E47E97}" sibTransId="{F030B2D8-2DEF-4E15-BC4F-F853BB83EE4C}"/>
    <dgm:cxn modelId="{D1B3D19C-2F04-4A1E-A04D-59C8BE0B2F10}" type="presOf" srcId="{68E5A15C-FE3F-4DE4-8B9F-E553832C277E}" destId="{44548358-7A70-4029-9BD9-DF44B265D689}" srcOrd="1" destOrd="0" presId="urn:microsoft.com/office/officeart/2005/8/layout/hierarchy3"/>
    <dgm:cxn modelId="{4A57729F-E334-43E9-86A3-057F5B1EF9E7}" srcId="{E1C5B485-CD9B-4D6F-9B24-F714BD3FFD2A}" destId="{7DCCF4C2-4BA6-40CD-A73F-907C215DC82E}" srcOrd="1" destOrd="0" parTransId="{5F616EF9-4074-401B-8B8F-60971302F81D}" sibTransId="{BB8B384E-D49D-450E-B936-3356D5592607}"/>
    <dgm:cxn modelId="{7DD6C0B2-D3E7-406A-9451-3882D2619B3C}" type="presOf" srcId="{33D2BFA4-CB43-4AF3-A729-6F37CD6776A9}" destId="{ABE924F2-90BF-4B11-8A48-E967CDF030F8}" srcOrd="0" destOrd="0" presId="urn:microsoft.com/office/officeart/2005/8/layout/hierarchy3"/>
    <dgm:cxn modelId="{888144B5-89BE-4B75-9304-B7543A5E9FC8}" srcId="{E1C5B485-CD9B-4D6F-9B24-F714BD3FFD2A}" destId="{8B07CD77-9E09-4314-96D4-7BCE0AA2BA5E}" srcOrd="0" destOrd="0" parTransId="{AE550BC7-09E0-4C03-9BD0-268F937BBFC5}" sibTransId="{4F12CC97-A74A-406D-B990-28E610F4B0BF}"/>
    <dgm:cxn modelId="{4FC492CB-31E3-445D-BC49-EE24313A9AFE}" type="presOf" srcId="{68E5A15C-FE3F-4DE4-8B9F-E553832C277E}" destId="{16B6BE31-06B3-4542-AD8C-E1D681B3E321}" srcOrd="0" destOrd="0" presId="urn:microsoft.com/office/officeart/2005/8/layout/hierarchy3"/>
    <dgm:cxn modelId="{120EF8EE-3501-4BE2-AA8E-63AE7016F33B}" srcId="{17ED9AA4-AE24-47DA-8856-270937F701F9}" destId="{68E5A15C-FE3F-4DE4-8B9F-E553832C277E}" srcOrd="1" destOrd="0" parTransId="{2BC77B7A-B01D-44EA-A93F-93807A081F42}" sibTransId="{FD0A830D-76B3-4ED2-A20D-CACFBA3A5E6A}"/>
    <dgm:cxn modelId="{965570B4-14FE-42A7-95BC-25728C87F309}" type="presParOf" srcId="{EFE3E6EB-2838-42F6-82D6-2DA0EB86DA61}" destId="{9909A9AE-6F60-446D-B766-BEDE6968E48F}" srcOrd="0" destOrd="0" presId="urn:microsoft.com/office/officeart/2005/8/layout/hierarchy3"/>
    <dgm:cxn modelId="{38A9AF7D-CFD5-4AFC-AB7F-A4E88B18BD0A}" type="presParOf" srcId="{9909A9AE-6F60-446D-B766-BEDE6968E48F}" destId="{9622809C-1212-4C06-BC1B-830C30CACACC}" srcOrd="0" destOrd="0" presId="urn:microsoft.com/office/officeart/2005/8/layout/hierarchy3"/>
    <dgm:cxn modelId="{B43164AA-3B0A-4F61-8CF6-4D8A3F9DCF3C}" type="presParOf" srcId="{9622809C-1212-4C06-BC1B-830C30CACACC}" destId="{2609017F-85D9-4C90-880E-9A96252AEED4}" srcOrd="0" destOrd="0" presId="urn:microsoft.com/office/officeart/2005/8/layout/hierarchy3"/>
    <dgm:cxn modelId="{4C323B1B-FA1B-47CF-8730-6251879AFA50}" type="presParOf" srcId="{9622809C-1212-4C06-BC1B-830C30CACACC}" destId="{A345EFC3-324F-499C-A773-F55C9B61FCA2}" srcOrd="1" destOrd="0" presId="urn:microsoft.com/office/officeart/2005/8/layout/hierarchy3"/>
    <dgm:cxn modelId="{7F43916B-B8E1-4C29-8527-A6EBD28AEB8D}" type="presParOf" srcId="{9909A9AE-6F60-446D-B766-BEDE6968E48F}" destId="{DBD06539-643A-4941-B15B-FE84BD759CE6}" srcOrd="1" destOrd="0" presId="urn:microsoft.com/office/officeart/2005/8/layout/hierarchy3"/>
    <dgm:cxn modelId="{FEB517D8-EE0A-47B9-BE6C-1D0AB41B10FA}" type="presParOf" srcId="{EFE3E6EB-2838-42F6-82D6-2DA0EB86DA61}" destId="{38234DB5-3C6F-4E3F-B83F-CB2D87E2CC6A}" srcOrd="1" destOrd="0" presId="urn:microsoft.com/office/officeart/2005/8/layout/hierarchy3"/>
    <dgm:cxn modelId="{621F7A3B-E764-4148-B1C4-61BD002CD36B}" type="presParOf" srcId="{38234DB5-3C6F-4E3F-B83F-CB2D87E2CC6A}" destId="{EDF5A535-7592-4CB4-AC6C-F17608B6E2BE}" srcOrd="0" destOrd="0" presId="urn:microsoft.com/office/officeart/2005/8/layout/hierarchy3"/>
    <dgm:cxn modelId="{1181D7F4-9AEF-4D99-8ECD-7A9DBB58A21D}" type="presParOf" srcId="{EDF5A535-7592-4CB4-AC6C-F17608B6E2BE}" destId="{16B6BE31-06B3-4542-AD8C-E1D681B3E321}" srcOrd="0" destOrd="0" presId="urn:microsoft.com/office/officeart/2005/8/layout/hierarchy3"/>
    <dgm:cxn modelId="{0259E621-A76D-4B8A-B71E-020D24C233E5}" type="presParOf" srcId="{EDF5A535-7592-4CB4-AC6C-F17608B6E2BE}" destId="{44548358-7A70-4029-9BD9-DF44B265D689}" srcOrd="1" destOrd="0" presId="urn:microsoft.com/office/officeart/2005/8/layout/hierarchy3"/>
    <dgm:cxn modelId="{2414EF3A-4B85-45C2-B208-8197D4256665}" type="presParOf" srcId="{38234DB5-3C6F-4E3F-B83F-CB2D87E2CC6A}" destId="{83C21BE3-8AA3-4FBB-8E5E-427084C4A7A5}" srcOrd="1" destOrd="0" presId="urn:microsoft.com/office/officeart/2005/8/layout/hierarchy3"/>
    <dgm:cxn modelId="{9306DB52-69F2-4709-8D52-880CF46B6AEB}" type="presParOf" srcId="{83C21BE3-8AA3-4FBB-8E5E-427084C4A7A5}" destId="{0E011908-FEBD-43FB-A948-98CA8BF3C474}" srcOrd="0" destOrd="0" presId="urn:microsoft.com/office/officeart/2005/8/layout/hierarchy3"/>
    <dgm:cxn modelId="{234C14E3-4FF9-4C91-AB12-D448703BF8C7}" type="presParOf" srcId="{83C21BE3-8AA3-4FBB-8E5E-427084C4A7A5}" destId="{B04C24D3-3241-43CA-856A-64CE9FDAAC95}" srcOrd="1" destOrd="0" presId="urn:microsoft.com/office/officeart/2005/8/layout/hierarchy3"/>
    <dgm:cxn modelId="{7B82259F-1EAD-445C-BF2F-04ABF81781C6}" type="presParOf" srcId="{83C21BE3-8AA3-4FBB-8E5E-427084C4A7A5}" destId="{ABE924F2-90BF-4B11-8A48-E967CDF030F8}" srcOrd="2" destOrd="0" presId="urn:microsoft.com/office/officeart/2005/8/layout/hierarchy3"/>
    <dgm:cxn modelId="{E0078B94-BEB8-4782-8C6C-7816575CBC03}" type="presParOf" srcId="{83C21BE3-8AA3-4FBB-8E5E-427084C4A7A5}" destId="{C46A1686-4E8B-4836-9303-668000137724}" srcOrd="3" destOrd="0" presId="urn:microsoft.com/office/officeart/2005/8/layout/hierarchy3"/>
    <dgm:cxn modelId="{7E8DF0F7-4169-4E99-9947-932D870AF339}" type="presParOf" srcId="{EFE3E6EB-2838-42F6-82D6-2DA0EB86DA61}" destId="{D1E6B3A0-53D6-4561-A8DD-813008E37A0B}" srcOrd="2" destOrd="0" presId="urn:microsoft.com/office/officeart/2005/8/layout/hierarchy3"/>
    <dgm:cxn modelId="{3ED2312F-A8CD-4B3B-A54F-D9607F747343}" type="presParOf" srcId="{D1E6B3A0-53D6-4561-A8DD-813008E37A0B}" destId="{8EC37E54-6AFA-4990-939B-4466AFB27F53}" srcOrd="0" destOrd="0" presId="urn:microsoft.com/office/officeart/2005/8/layout/hierarchy3"/>
    <dgm:cxn modelId="{04C38B42-0C3F-4C2C-A09E-07671923F6BC}" type="presParOf" srcId="{8EC37E54-6AFA-4990-939B-4466AFB27F53}" destId="{29E7862C-98D1-4A03-A319-568884D54364}" srcOrd="0" destOrd="0" presId="urn:microsoft.com/office/officeart/2005/8/layout/hierarchy3"/>
    <dgm:cxn modelId="{433D8E4F-FE11-45BC-8640-9B543ABD4E82}" type="presParOf" srcId="{8EC37E54-6AFA-4990-939B-4466AFB27F53}" destId="{E60233E4-B437-4104-A524-17C1D355FCD4}" srcOrd="1" destOrd="0" presId="urn:microsoft.com/office/officeart/2005/8/layout/hierarchy3"/>
    <dgm:cxn modelId="{E2C9A593-7CD2-4805-8F21-DE1BC099A161}" type="presParOf" srcId="{D1E6B3A0-53D6-4561-A8DD-813008E37A0B}" destId="{0E870954-7462-40D9-A36D-DBE50C203D02}" srcOrd="1" destOrd="0" presId="urn:microsoft.com/office/officeart/2005/8/layout/hierarchy3"/>
    <dgm:cxn modelId="{4D73AB8D-41CE-4D6D-A966-858697E0CB5E}" type="presParOf" srcId="{0E870954-7462-40D9-A36D-DBE50C203D02}" destId="{C8E61D9E-2D32-4F54-B22F-CD92DC772315}" srcOrd="0" destOrd="0" presId="urn:microsoft.com/office/officeart/2005/8/layout/hierarchy3"/>
    <dgm:cxn modelId="{D8E1859D-D79B-4671-B790-9FD9DD9D5FC7}" type="presParOf" srcId="{0E870954-7462-40D9-A36D-DBE50C203D02}" destId="{9F61A306-4B4F-4231-BED4-FA1E8F181D4B}" srcOrd="1" destOrd="0" presId="urn:microsoft.com/office/officeart/2005/8/layout/hierarchy3"/>
    <dgm:cxn modelId="{08A3AA1D-3951-4EFE-AC76-D383C0F96631}" type="presParOf" srcId="{0E870954-7462-40D9-A36D-DBE50C203D02}" destId="{9EFF13CF-5967-4A47-9CFB-CC8DEE2D35A2}" srcOrd="2" destOrd="0" presId="urn:microsoft.com/office/officeart/2005/8/layout/hierarchy3"/>
    <dgm:cxn modelId="{613F552A-F616-48FD-AF57-9BE17EF4860B}" type="presParOf" srcId="{0E870954-7462-40D9-A36D-DBE50C203D02}" destId="{6255CF1A-F2A2-47C2-AB16-A6D611163704}"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750D69-0F36-4F73-BE9B-D1E19D3D77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261055E4-5D7B-4526-BC3F-F83F0AD24E98}">
      <dgm:prSet/>
      <dgm:spPr/>
      <dgm:t>
        <a:bodyPr/>
        <a:lstStyle/>
        <a:p>
          <a:r>
            <a:rPr lang="el-GR" b="1" u="none" dirty="0"/>
            <a:t>Α</a:t>
          </a:r>
          <a:r>
            <a:rPr lang="en-US" b="1" u="none" dirty="0" err="1"/>
            <a:t>rticle</a:t>
          </a:r>
          <a:r>
            <a:rPr lang="en-US" b="1" u="none" dirty="0"/>
            <a:t> 20 of the Regulation, legal entities from third countries non-associated to the </a:t>
          </a:r>
          <a:r>
            <a:rPr lang="en-US" b="1" u="none" dirty="0" err="1"/>
            <a:t>Programme</a:t>
          </a:r>
          <a:r>
            <a:rPr lang="en-US" b="1" u="none" dirty="0"/>
            <a:t> can be eligible in Erasmus+ actions in duly justified cases and in the Union interest (hereafter called “third countries not associated to the </a:t>
          </a:r>
          <a:r>
            <a:rPr lang="en-US" b="1" u="none" dirty="0" err="1"/>
            <a:t>Programme</a:t>
          </a:r>
          <a:r>
            <a:rPr lang="en-US" b="1" u="none" dirty="0"/>
            <a:t>”).</a:t>
          </a:r>
          <a:endParaRPr lang="el-GR" u="none" dirty="0"/>
        </a:p>
      </dgm:t>
    </dgm:pt>
    <dgm:pt modelId="{1E393947-5D46-4707-8A4D-0E39A04575EE}" type="parTrans" cxnId="{EAF35EF1-FC7F-4FCE-A374-FB60902C4969}">
      <dgm:prSet/>
      <dgm:spPr/>
      <dgm:t>
        <a:bodyPr/>
        <a:lstStyle/>
        <a:p>
          <a:endParaRPr lang="el-GR"/>
        </a:p>
      </dgm:t>
    </dgm:pt>
    <dgm:pt modelId="{4D5AC978-F4AA-4130-B98B-D6E7388A2C86}" type="sibTrans" cxnId="{EAF35EF1-FC7F-4FCE-A374-FB60902C4969}">
      <dgm:prSet/>
      <dgm:spPr/>
      <dgm:t>
        <a:bodyPr/>
        <a:lstStyle/>
        <a:p>
          <a:endParaRPr lang="el-GR"/>
        </a:p>
      </dgm:t>
    </dgm:pt>
    <dgm:pt modelId="{CAEBD48A-EEED-4BDC-B44F-52B20DBF8CC2}">
      <dgm:prSet custT="1"/>
      <dgm:spPr/>
      <dgm:t>
        <a:bodyPr/>
        <a:lstStyle/>
        <a:p>
          <a:r>
            <a:rPr lang="en-US" sz="1600" dirty="0"/>
            <a:t>The following third countries not associated to the </a:t>
          </a:r>
          <a:r>
            <a:rPr lang="en-US" sz="1600" dirty="0" err="1"/>
            <a:t>Programme</a:t>
          </a:r>
          <a:r>
            <a:rPr lang="en-US" sz="1600" dirty="0"/>
            <a:t> are regrouped according to the EU’s external action instruments</a:t>
          </a:r>
          <a:r>
            <a:rPr lang="en-GB" sz="1600" dirty="0"/>
            <a:t>:</a:t>
          </a:r>
          <a:endParaRPr lang="el-GR" sz="1600" dirty="0"/>
        </a:p>
      </dgm:t>
    </dgm:pt>
    <dgm:pt modelId="{69321AB6-295E-42BB-9811-7E0931CF707A}" type="parTrans" cxnId="{A8021E9B-8F56-4A27-ACFC-7ED7138F3669}">
      <dgm:prSet/>
      <dgm:spPr/>
      <dgm:t>
        <a:bodyPr/>
        <a:lstStyle/>
        <a:p>
          <a:endParaRPr lang="el-GR"/>
        </a:p>
      </dgm:t>
    </dgm:pt>
    <dgm:pt modelId="{36C0DF3A-3B32-4274-B69D-99B42A34FCA8}" type="sibTrans" cxnId="{A8021E9B-8F56-4A27-ACFC-7ED7138F3669}">
      <dgm:prSet/>
      <dgm:spPr/>
      <dgm:t>
        <a:bodyPr/>
        <a:lstStyle/>
        <a:p>
          <a:endParaRPr lang="el-GR"/>
        </a:p>
      </dgm:t>
    </dgm:pt>
    <dgm:pt modelId="{C6D2C751-038C-4CF8-8074-3DF80A2A60C8}">
      <dgm:prSe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n-US" sz="1400" b="1" dirty="0" err="1">
              <a:solidFill>
                <a:srgbClr val="0070C0"/>
              </a:solidFill>
            </a:rPr>
            <a:t>Neighbourhood</a:t>
          </a:r>
          <a:r>
            <a:rPr lang="en-US" sz="1400" b="1" dirty="0">
              <a:solidFill>
                <a:srgbClr val="0070C0"/>
              </a:solidFill>
            </a:rPr>
            <a:t>, Development and International Cooperation</a:t>
          </a:r>
          <a:endParaRPr lang="el-GR" sz="1400" b="1" dirty="0">
            <a:solidFill>
              <a:srgbClr val="0070C0"/>
            </a:solidFill>
          </a:endParaRPr>
        </a:p>
      </dgm:t>
    </dgm:pt>
    <dgm:pt modelId="{14003742-166B-4343-9BEA-44F2ED81E5A4}" type="parTrans" cxnId="{496556F1-D771-42AB-9708-9319D941ED53}">
      <dgm:prSet/>
      <dgm:spPr/>
      <dgm:t>
        <a:bodyPr/>
        <a:lstStyle/>
        <a:p>
          <a:endParaRPr lang="el-GR"/>
        </a:p>
      </dgm:t>
    </dgm:pt>
    <dgm:pt modelId="{A0FACA6B-1748-44E7-AF4E-51F508D22DED}" type="sibTrans" cxnId="{496556F1-D771-42AB-9708-9319D941ED53}">
      <dgm:prSet/>
      <dgm:spPr/>
      <dgm:t>
        <a:bodyPr/>
        <a:lstStyle/>
        <a:p>
          <a:endParaRPr lang="el-GR"/>
        </a:p>
      </dgm:t>
    </dgm:pt>
    <dgm:pt modelId="{FC36DDB0-3669-4079-82E7-66B684224212}">
      <dgm:prSe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n-US" sz="1400" b="1" dirty="0">
              <a:solidFill>
                <a:srgbClr val="0070C0"/>
              </a:solidFill>
            </a:rPr>
            <a:t>Global Europe Instrument (NDICI-Global Europe) </a:t>
          </a:r>
          <a:endParaRPr lang="el-GR" sz="1400" b="1" dirty="0">
            <a:solidFill>
              <a:srgbClr val="0070C0"/>
            </a:solidFill>
          </a:endParaRPr>
        </a:p>
      </dgm:t>
    </dgm:pt>
    <dgm:pt modelId="{8410E7F0-4816-4808-8D16-F8BF32944E32}" type="parTrans" cxnId="{FD1E333F-097F-452F-B28B-3FBB02C46D78}">
      <dgm:prSet/>
      <dgm:spPr/>
      <dgm:t>
        <a:bodyPr/>
        <a:lstStyle/>
        <a:p>
          <a:endParaRPr lang="el-GR"/>
        </a:p>
      </dgm:t>
    </dgm:pt>
    <dgm:pt modelId="{09B8BEF5-905D-43B7-8B87-F9E7964051A4}" type="sibTrans" cxnId="{FD1E333F-097F-452F-B28B-3FBB02C46D78}">
      <dgm:prSet/>
      <dgm:spPr/>
      <dgm:t>
        <a:bodyPr/>
        <a:lstStyle/>
        <a:p>
          <a:endParaRPr lang="el-GR"/>
        </a:p>
      </dgm:t>
    </dgm:pt>
    <dgm:pt modelId="{1A15DBF5-D339-41C6-BD1D-A080015A435B}">
      <dgm:prSe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n-US" sz="1400" b="1" dirty="0">
              <a:solidFill>
                <a:srgbClr val="0070C0"/>
              </a:solidFill>
            </a:rPr>
            <a:t>Instrument for Pre-Accession Assistance (IPAIII)</a:t>
          </a:r>
          <a:endParaRPr lang="el-GR" sz="1400" b="1" dirty="0">
            <a:solidFill>
              <a:srgbClr val="0070C0"/>
            </a:solidFill>
          </a:endParaRPr>
        </a:p>
      </dgm:t>
    </dgm:pt>
    <dgm:pt modelId="{651B843F-A0E4-490C-816F-6752BEB8B3CC}" type="parTrans" cxnId="{097202E9-4AD2-44FD-A346-8A1F5021CE0A}">
      <dgm:prSet/>
      <dgm:spPr/>
      <dgm:t>
        <a:bodyPr/>
        <a:lstStyle/>
        <a:p>
          <a:endParaRPr lang="el-GR"/>
        </a:p>
      </dgm:t>
    </dgm:pt>
    <dgm:pt modelId="{7C850448-98A7-4F99-BC10-9FEC37B85384}" type="sibTrans" cxnId="{097202E9-4AD2-44FD-A346-8A1F5021CE0A}">
      <dgm:prSet/>
      <dgm:spPr/>
      <dgm:t>
        <a:bodyPr/>
        <a:lstStyle/>
        <a:p>
          <a:endParaRPr lang="el-GR"/>
        </a:p>
      </dgm:t>
    </dgm:pt>
    <dgm:pt modelId="{A03013ED-21A4-4D59-AF36-769FD559B137}" type="pres">
      <dgm:prSet presAssocID="{80750D69-0F36-4F73-BE9B-D1E19D3D7720}" presName="Name0" presStyleCnt="0">
        <dgm:presLayoutVars>
          <dgm:dir/>
          <dgm:animLvl val="lvl"/>
          <dgm:resizeHandles val="exact"/>
        </dgm:presLayoutVars>
      </dgm:prSet>
      <dgm:spPr/>
    </dgm:pt>
    <dgm:pt modelId="{1E601279-4B4A-48E9-8217-7FE79B90FB3B}" type="pres">
      <dgm:prSet presAssocID="{261055E4-5D7B-4526-BC3F-F83F0AD24E98}" presName="composite" presStyleCnt="0"/>
      <dgm:spPr/>
    </dgm:pt>
    <dgm:pt modelId="{3BD68EC7-9630-4B41-BF51-1C90675BBEA6}" type="pres">
      <dgm:prSet presAssocID="{261055E4-5D7B-4526-BC3F-F83F0AD24E98}" presName="parTx" presStyleLbl="alignNode1" presStyleIdx="0" presStyleCnt="2" custLinFactNeighborX="52922" custLinFactNeighborY="-80464">
        <dgm:presLayoutVars>
          <dgm:chMax val="0"/>
          <dgm:chPref val="0"/>
          <dgm:bulletEnabled val="1"/>
        </dgm:presLayoutVars>
      </dgm:prSet>
      <dgm:spPr>
        <a:prstGeom prst="bevel">
          <a:avLst/>
        </a:prstGeom>
      </dgm:spPr>
    </dgm:pt>
    <dgm:pt modelId="{AFBF3C3E-3C7D-4974-A490-3E6C046B1B2F}" type="pres">
      <dgm:prSet presAssocID="{261055E4-5D7B-4526-BC3F-F83F0AD24E98}" presName="desTx" presStyleLbl="alignAccFollowNode1" presStyleIdx="0" presStyleCnt="2" custFlipHor="1" custScaleX="63037" custScaleY="5347" custLinFactY="-8887" custLinFactNeighborX="94263" custLinFactNeighborY="-100000">
        <dgm:presLayoutVars>
          <dgm:bulletEnabled val="1"/>
        </dgm:presLayoutVars>
      </dgm:prSet>
      <dgm:spPr/>
    </dgm:pt>
    <dgm:pt modelId="{AE69AC7F-44FB-45CA-A3D0-C8F9A8DECD33}" type="pres">
      <dgm:prSet presAssocID="{4D5AC978-F4AA-4130-B98B-D6E7388A2C86}" presName="space" presStyleCnt="0"/>
      <dgm:spPr/>
    </dgm:pt>
    <dgm:pt modelId="{1E9C4E1E-FF29-4698-859E-30F9B9C9E177}" type="pres">
      <dgm:prSet presAssocID="{CAEBD48A-EEED-4BDC-B44F-52B20DBF8CC2}" presName="composite" presStyleCnt="0"/>
      <dgm:spPr/>
    </dgm:pt>
    <dgm:pt modelId="{E13B7B7D-3149-444A-BB31-2C6FC159C424}" type="pres">
      <dgm:prSet presAssocID="{CAEBD48A-EEED-4BDC-B44F-52B20DBF8CC2}" presName="parTx" presStyleLbl="alignNode1" presStyleIdx="1" presStyleCnt="2" custScaleX="85818" custScaleY="87226" custLinFactX="-11652" custLinFactNeighborX="-100000" custLinFactNeighborY="71693">
        <dgm:presLayoutVars>
          <dgm:chMax val="0"/>
          <dgm:chPref val="0"/>
          <dgm:bulletEnabled val="1"/>
        </dgm:presLayoutVars>
      </dgm:prSet>
      <dgm:spPr>
        <a:prstGeom prst="bevel">
          <a:avLst/>
        </a:prstGeom>
      </dgm:spPr>
    </dgm:pt>
    <dgm:pt modelId="{9A1A8741-C7DF-4379-BB5B-D11B2D7A2F1F}" type="pres">
      <dgm:prSet presAssocID="{CAEBD48A-EEED-4BDC-B44F-52B20DBF8CC2}" presName="desTx" presStyleLbl="alignAccFollowNode1" presStyleIdx="1" presStyleCnt="2" custLinFactNeighborX="-17967" custLinFactNeighborY="-9674">
        <dgm:presLayoutVars>
          <dgm:bulletEnabled val="1"/>
        </dgm:presLayoutVars>
      </dgm:prSet>
      <dgm:spPr>
        <a:prstGeom prst="bevel">
          <a:avLst/>
        </a:prstGeom>
      </dgm:spPr>
    </dgm:pt>
  </dgm:ptLst>
  <dgm:cxnLst>
    <dgm:cxn modelId="{B7721D04-362B-4C73-AD72-EDC678F52D7C}" type="presOf" srcId="{C6D2C751-038C-4CF8-8074-3DF80A2A60C8}" destId="{9A1A8741-C7DF-4379-BB5B-D11B2D7A2F1F}" srcOrd="0" destOrd="0" presId="urn:microsoft.com/office/officeart/2005/8/layout/hList1"/>
    <dgm:cxn modelId="{FBFFCC37-60A9-4779-9B07-CB0B55C75EE9}" type="presOf" srcId="{1A15DBF5-D339-41C6-BD1D-A080015A435B}" destId="{9A1A8741-C7DF-4379-BB5B-D11B2D7A2F1F}" srcOrd="0" destOrd="2" presId="urn:microsoft.com/office/officeart/2005/8/layout/hList1"/>
    <dgm:cxn modelId="{FD1E333F-097F-452F-B28B-3FBB02C46D78}" srcId="{CAEBD48A-EEED-4BDC-B44F-52B20DBF8CC2}" destId="{FC36DDB0-3669-4079-82E7-66B684224212}" srcOrd="1" destOrd="0" parTransId="{8410E7F0-4816-4808-8D16-F8BF32944E32}" sibTransId="{09B8BEF5-905D-43B7-8B87-F9E7964051A4}"/>
    <dgm:cxn modelId="{C85AA36E-AADA-4013-9BC8-530B4A13FB38}" type="presOf" srcId="{261055E4-5D7B-4526-BC3F-F83F0AD24E98}" destId="{3BD68EC7-9630-4B41-BF51-1C90675BBEA6}" srcOrd="0" destOrd="0" presId="urn:microsoft.com/office/officeart/2005/8/layout/hList1"/>
    <dgm:cxn modelId="{31E9847D-1D78-4C2E-B617-56E756252F79}" type="presOf" srcId="{FC36DDB0-3669-4079-82E7-66B684224212}" destId="{9A1A8741-C7DF-4379-BB5B-D11B2D7A2F1F}" srcOrd="0" destOrd="1" presId="urn:microsoft.com/office/officeart/2005/8/layout/hList1"/>
    <dgm:cxn modelId="{A8021E9B-8F56-4A27-ACFC-7ED7138F3669}" srcId="{80750D69-0F36-4F73-BE9B-D1E19D3D7720}" destId="{CAEBD48A-EEED-4BDC-B44F-52B20DBF8CC2}" srcOrd="1" destOrd="0" parTransId="{69321AB6-295E-42BB-9811-7E0931CF707A}" sibTransId="{36C0DF3A-3B32-4274-B69D-99B42A34FCA8}"/>
    <dgm:cxn modelId="{143A309D-8226-4440-81C8-4E02DE733355}" type="presOf" srcId="{CAEBD48A-EEED-4BDC-B44F-52B20DBF8CC2}" destId="{E13B7B7D-3149-444A-BB31-2C6FC159C424}" srcOrd="0" destOrd="0" presId="urn:microsoft.com/office/officeart/2005/8/layout/hList1"/>
    <dgm:cxn modelId="{ECFF58B1-8EC1-4902-A04B-515CFDC38154}" type="presOf" srcId="{80750D69-0F36-4F73-BE9B-D1E19D3D7720}" destId="{A03013ED-21A4-4D59-AF36-769FD559B137}" srcOrd="0" destOrd="0" presId="urn:microsoft.com/office/officeart/2005/8/layout/hList1"/>
    <dgm:cxn modelId="{097202E9-4AD2-44FD-A346-8A1F5021CE0A}" srcId="{CAEBD48A-EEED-4BDC-B44F-52B20DBF8CC2}" destId="{1A15DBF5-D339-41C6-BD1D-A080015A435B}" srcOrd="2" destOrd="0" parTransId="{651B843F-A0E4-490C-816F-6752BEB8B3CC}" sibTransId="{7C850448-98A7-4F99-BC10-9FEC37B85384}"/>
    <dgm:cxn modelId="{EAF35EF1-FC7F-4FCE-A374-FB60902C4969}" srcId="{80750D69-0F36-4F73-BE9B-D1E19D3D7720}" destId="{261055E4-5D7B-4526-BC3F-F83F0AD24E98}" srcOrd="0" destOrd="0" parTransId="{1E393947-5D46-4707-8A4D-0E39A04575EE}" sibTransId="{4D5AC978-F4AA-4130-B98B-D6E7388A2C86}"/>
    <dgm:cxn modelId="{496556F1-D771-42AB-9708-9319D941ED53}" srcId="{CAEBD48A-EEED-4BDC-B44F-52B20DBF8CC2}" destId="{C6D2C751-038C-4CF8-8074-3DF80A2A60C8}" srcOrd="0" destOrd="0" parTransId="{14003742-166B-4343-9BEA-44F2ED81E5A4}" sibTransId="{A0FACA6B-1748-44E7-AF4E-51F508D22DED}"/>
    <dgm:cxn modelId="{714EB687-100A-4D62-AB61-DCBB5EC81012}" type="presParOf" srcId="{A03013ED-21A4-4D59-AF36-769FD559B137}" destId="{1E601279-4B4A-48E9-8217-7FE79B90FB3B}" srcOrd="0" destOrd="0" presId="urn:microsoft.com/office/officeart/2005/8/layout/hList1"/>
    <dgm:cxn modelId="{67FFEBAC-6BFD-4F88-9DEF-9C6AA33077E0}" type="presParOf" srcId="{1E601279-4B4A-48E9-8217-7FE79B90FB3B}" destId="{3BD68EC7-9630-4B41-BF51-1C90675BBEA6}" srcOrd="0" destOrd="0" presId="urn:microsoft.com/office/officeart/2005/8/layout/hList1"/>
    <dgm:cxn modelId="{679698D7-847F-434D-906C-A56FC88E7057}" type="presParOf" srcId="{1E601279-4B4A-48E9-8217-7FE79B90FB3B}" destId="{AFBF3C3E-3C7D-4974-A490-3E6C046B1B2F}" srcOrd="1" destOrd="0" presId="urn:microsoft.com/office/officeart/2005/8/layout/hList1"/>
    <dgm:cxn modelId="{DAEB18D2-19EE-4406-9A42-D03A1309FC79}" type="presParOf" srcId="{A03013ED-21A4-4D59-AF36-769FD559B137}" destId="{AE69AC7F-44FB-45CA-A3D0-C8F9A8DECD33}" srcOrd="1" destOrd="0" presId="urn:microsoft.com/office/officeart/2005/8/layout/hList1"/>
    <dgm:cxn modelId="{0ACDC82E-9FF0-4429-BA9C-D564C0EC5B4E}" type="presParOf" srcId="{A03013ED-21A4-4D59-AF36-769FD559B137}" destId="{1E9C4E1E-FF29-4698-859E-30F9B9C9E177}" srcOrd="2" destOrd="0" presId="urn:microsoft.com/office/officeart/2005/8/layout/hList1"/>
    <dgm:cxn modelId="{DB4FE438-127B-4A9D-87A6-94D76451AE7B}" type="presParOf" srcId="{1E9C4E1E-FF29-4698-859E-30F9B9C9E177}" destId="{E13B7B7D-3149-444A-BB31-2C6FC159C424}" srcOrd="0" destOrd="0" presId="urn:microsoft.com/office/officeart/2005/8/layout/hList1"/>
    <dgm:cxn modelId="{C86837D4-D2EB-42EC-B051-583528D4F619}" type="presParOf" srcId="{1E9C4E1E-FF29-4698-859E-30F9B9C9E177}" destId="{9A1A8741-C7DF-4379-BB5B-D11B2D7A2F1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27181-CFAA-41C8-80F1-756C65B8848B}">
      <dsp:nvSpPr>
        <dsp:cNvPr id="0" name=""/>
        <dsp:cNvSpPr/>
      </dsp:nvSpPr>
      <dsp:spPr>
        <a:xfrm rot="5400000">
          <a:off x="6354909" y="-2610848"/>
          <a:ext cx="969604" cy="6437376"/>
        </a:xfrm>
        <a:prstGeom prst="bevel">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solidFill>
                <a:srgbClr val="0070C0"/>
              </a:solidFill>
            </a:rPr>
            <a:t>education,</a:t>
          </a:r>
          <a:endParaRPr lang="el-GR" sz="1100" b="1" kern="1200" dirty="0">
            <a:solidFill>
              <a:srgbClr val="0070C0"/>
            </a:solidFill>
          </a:endParaRPr>
        </a:p>
        <a:p>
          <a:pPr marL="57150" lvl="1" indent="-57150" algn="l" defTabSz="488950">
            <a:lnSpc>
              <a:spcPct val="90000"/>
            </a:lnSpc>
            <a:spcBef>
              <a:spcPct val="0"/>
            </a:spcBef>
            <a:spcAft>
              <a:spcPct val="15000"/>
            </a:spcAft>
            <a:buChar char="•"/>
          </a:pPr>
          <a:r>
            <a:rPr lang="en-US" sz="1100" b="1" kern="1200" dirty="0">
              <a:solidFill>
                <a:srgbClr val="0070C0"/>
              </a:solidFill>
            </a:rPr>
            <a:t>training, </a:t>
          </a:r>
          <a:endParaRPr lang="el-GR" sz="1100" b="1" kern="1200" dirty="0">
            <a:solidFill>
              <a:srgbClr val="0070C0"/>
            </a:solidFill>
          </a:endParaRPr>
        </a:p>
        <a:p>
          <a:pPr marL="57150" lvl="1" indent="-57150" algn="l" defTabSz="488950">
            <a:lnSpc>
              <a:spcPct val="90000"/>
            </a:lnSpc>
            <a:spcBef>
              <a:spcPct val="0"/>
            </a:spcBef>
            <a:spcAft>
              <a:spcPct val="15000"/>
            </a:spcAft>
            <a:buChar char="•"/>
          </a:pPr>
          <a:r>
            <a:rPr lang="en-US" sz="1100" b="1" kern="1200" dirty="0">
              <a:solidFill>
                <a:srgbClr val="0070C0"/>
              </a:solidFill>
            </a:rPr>
            <a:t>youth </a:t>
          </a:r>
          <a:endParaRPr lang="el-GR" sz="1100" b="1" kern="1200" dirty="0">
            <a:solidFill>
              <a:srgbClr val="0070C0"/>
            </a:solidFill>
          </a:endParaRPr>
        </a:p>
        <a:p>
          <a:pPr marL="57150" lvl="1" indent="-57150" algn="l" defTabSz="488950">
            <a:lnSpc>
              <a:spcPct val="90000"/>
            </a:lnSpc>
            <a:spcBef>
              <a:spcPct val="0"/>
            </a:spcBef>
            <a:spcAft>
              <a:spcPct val="15000"/>
            </a:spcAft>
            <a:buChar char="•"/>
          </a:pPr>
          <a:r>
            <a:rPr lang="en-US" sz="1100" b="1" kern="1200" dirty="0">
              <a:solidFill>
                <a:srgbClr val="0070C0"/>
              </a:solidFill>
            </a:rPr>
            <a:t>and sport for the 2021-2027 period. </a:t>
          </a:r>
          <a:endParaRPr lang="el-GR" sz="1100" b="1" kern="1200" dirty="0">
            <a:solidFill>
              <a:srgbClr val="0070C0"/>
            </a:solidFill>
          </a:endParaRPr>
        </a:p>
      </dsp:txBody>
      <dsp:txXfrm rot="-5400000">
        <a:off x="3742223" y="244239"/>
        <a:ext cx="6194975" cy="727203"/>
      </dsp:txXfrm>
    </dsp:sp>
    <dsp:sp modelId="{3FD45CB6-068B-4DA6-971B-51DD9F74E1E1}">
      <dsp:nvSpPr>
        <dsp:cNvPr id="0" name=""/>
        <dsp:cNvSpPr/>
      </dsp:nvSpPr>
      <dsp:spPr>
        <a:xfrm>
          <a:off x="0" y="1836"/>
          <a:ext cx="3621024" cy="1212005"/>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Erasmus+ is the EU Programme in the fields of:</a:t>
          </a:r>
          <a:endParaRPr lang="el-GR" sz="1600" kern="1200"/>
        </a:p>
      </dsp:txBody>
      <dsp:txXfrm>
        <a:off x="151501" y="153337"/>
        <a:ext cx="3318022" cy="909003"/>
      </dsp:txXfrm>
    </dsp:sp>
    <dsp:sp modelId="{761E1011-81A6-429A-A929-DF041B602B13}">
      <dsp:nvSpPr>
        <dsp:cNvPr id="0" name=""/>
        <dsp:cNvSpPr/>
      </dsp:nvSpPr>
      <dsp:spPr>
        <a:xfrm>
          <a:off x="0" y="1274442"/>
          <a:ext cx="3621024" cy="1212005"/>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Education, training, youth and sport are key areas that support citizens in their personal and professional development.</a:t>
          </a:r>
          <a:endParaRPr lang="el-GR" sz="1600" kern="1200" dirty="0"/>
        </a:p>
      </dsp:txBody>
      <dsp:txXfrm>
        <a:off x="151501" y="1425943"/>
        <a:ext cx="3318022" cy="909003"/>
      </dsp:txXfrm>
    </dsp:sp>
    <dsp:sp modelId="{D6B1D77A-E3EA-428C-B8BF-5C49B298436F}">
      <dsp:nvSpPr>
        <dsp:cNvPr id="0" name=""/>
        <dsp:cNvSpPr/>
      </dsp:nvSpPr>
      <dsp:spPr>
        <a:xfrm rot="5400000">
          <a:off x="6354909" y="-71289"/>
          <a:ext cx="969604" cy="6437376"/>
        </a:xfrm>
        <a:prstGeom prst="bevel">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solidFill>
                <a:srgbClr val="0070C0"/>
              </a:solidFill>
            </a:rPr>
            <a:t>the European Education Area,</a:t>
          </a:r>
          <a:endParaRPr lang="el-GR" sz="1100" b="1" kern="1200" dirty="0">
            <a:solidFill>
              <a:srgbClr val="0070C0"/>
            </a:solidFill>
          </a:endParaRPr>
        </a:p>
        <a:p>
          <a:pPr marL="57150" lvl="1" indent="-57150" algn="l" defTabSz="488950">
            <a:lnSpc>
              <a:spcPct val="90000"/>
            </a:lnSpc>
            <a:spcBef>
              <a:spcPct val="0"/>
            </a:spcBef>
            <a:spcAft>
              <a:spcPct val="15000"/>
            </a:spcAft>
            <a:buChar char="•"/>
          </a:pPr>
          <a:r>
            <a:rPr lang="en-US" sz="1100" b="1" kern="1200" dirty="0">
              <a:solidFill>
                <a:srgbClr val="0070C0"/>
              </a:solidFill>
            </a:rPr>
            <a:t>the Digital Education Action Plan 2021-2027,</a:t>
          </a:r>
          <a:endParaRPr lang="el-GR" sz="1100" b="1" kern="1200" dirty="0">
            <a:solidFill>
              <a:srgbClr val="0070C0"/>
            </a:solidFill>
          </a:endParaRPr>
        </a:p>
        <a:p>
          <a:pPr marL="57150" lvl="1" indent="-57150" algn="l" defTabSz="488950">
            <a:lnSpc>
              <a:spcPct val="90000"/>
            </a:lnSpc>
            <a:spcBef>
              <a:spcPct val="0"/>
            </a:spcBef>
            <a:spcAft>
              <a:spcPct val="15000"/>
            </a:spcAft>
            <a:buChar char="•"/>
          </a:pPr>
          <a:r>
            <a:rPr lang="en-US" sz="1100" b="1" kern="1200" dirty="0">
              <a:solidFill>
                <a:srgbClr val="0070C0"/>
              </a:solidFill>
            </a:rPr>
            <a:t>the European Union Youth Strategy and </a:t>
          </a:r>
          <a:endParaRPr lang="el-GR" sz="1100" b="1" kern="1200" dirty="0">
            <a:solidFill>
              <a:srgbClr val="0070C0"/>
            </a:solidFill>
          </a:endParaRPr>
        </a:p>
        <a:p>
          <a:pPr marL="57150" lvl="1" indent="-57150" algn="l" defTabSz="488950">
            <a:lnSpc>
              <a:spcPct val="90000"/>
            </a:lnSpc>
            <a:spcBef>
              <a:spcPct val="0"/>
            </a:spcBef>
            <a:spcAft>
              <a:spcPct val="15000"/>
            </a:spcAft>
            <a:buChar char="•"/>
          </a:pPr>
          <a:r>
            <a:rPr lang="en-US" sz="1100" b="1" kern="1200" dirty="0">
              <a:solidFill>
                <a:srgbClr val="0070C0"/>
              </a:solidFill>
            </a:rPr>
            <a:t>the European Union Work Plan for Sport (2021-24).</a:t>
          </a:r>
          <a:endParaRPr lang="el-GR" sz="1100" b="1" kern="1200" dirty="0">
            <a:solidFill>
              <a:srgbClr val="0070C0"/>
            </a:solidFill>
          </a:endParaRPr>
        </a:p>
      </dsp:txBody>
      <dsp:txXfrm rot="-5400000">
        <a:off x="3742223" y="2783798"/>
        <a:ext cx="6194975" cy="727203"/>
      </dsp:txXfrm>
    </dsp:sp>
    <dsp:sp modelId="{E80E7B87-2727-44E5-8E66-5E0E8CFFC919}">
      <dsp:nvSpPr>
        <dsp:cNvPr id="0" name=""/>
        <dsp:cNvSpPr/>
      </dsp:nvSpPr>
      <dsp:spPr>
        <a:xfrm>
          <a:off x="0" y="2547048"/>
          <a:ext cx="3621024" cy="1212005"/>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The </a:t>
          </a:r>
          <a:r>
            <a:rPr lang="en-US" sz="1600" kern="1200" dirty="0" err="1"/>
            <a:t>Programme</a:t>
          </a:r>
          <a:r>
            <a:rPr lang="en-US" sz="1600" kern="1200" dirty="0"/>
            <a:t> is a key component supporting the objectives of :</a:t>
          </a:r>
          <a:endParaRPr lang="el-GR" sz="1600" kern="1200" dirty="0"/>
        </a:p>
      </dsp:txBody>
      <dsp:txXfrm>
        <a:off x="151501" y="2698549"/>
        <a:ext cx="3318022" cy="9090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57AA5-7C5B-4228-9648-29580B61F4B5}">
      <dsp:nvSpPr>
        <dsp:cNvPr id="0" name=""/>
        <dsp:cNvSpPr/>
      </dsp:nvSpPr>
      <dsp:spPr>
        <a:xfrm>
          <a:off x="2861317" y="0"/>
          <a:ext cx="4434376" cy="1333948"/>
        </a:xfrm>
        <a:prstGeom prst="bevel">
          <a:avLst/>
        </a:prstGeom>
        <a:solidFill>
          <a:schemeClr val="accent1"/>
        </a:solidFill>
        <a:ln w="25400" cap="flat" cmpd="sng" algn="ctr">
          <a:solidFill>
            <a:schemeClr val="lt1"/>
          </a:solidFill>
          <a:prstDash val="solid"/>
        </a:ln>
        <a:effectLst/>
        <a:scene3d>
          <a:camera prst="orthographicFront"/>
          <a:lightRig rig="flat" dir="t"/>
        </a:scene3d>
      </dsp:spPr>
      <dsp:style>
        <a:lnRef idx="3">
          <a:schemeClr val="lt1"/>
        </a:lnRef>
        <a:fillRef idx="1">
          <a:schemeClr val="accent1"/>
        </a:fillRef>
        <a:effectRef idx="1">
          <a:schemeClr val="accent1"/>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baseline="0" dirty="0"/>
            <a:t>“Third countries not associated to the </a:t>
          </a:r>
          <a:r>
            <a:rPr lang="en-US" sz="2300" kern="1200" baseline="0" dirty="0" err="1"/>
            <a:t>Programme</a:t>
          </a:r>
          <a:r>
            <a:rPr lang="en-US" sz="2300" kern="1200" baseline="0" dirty="0"/>
            <a:t>” Action KA 171</a:t>
          </a:r>
          <a:endParaRPr lang="el-GR" sz="2300" kern="1200" dirty="0"/>
        </a:p>
      </dsp:txBody>
      <dsp:txXfrm>
        <a:off x="3028061" y="166744"/>
        <a:ext cx="4100889" cy="10004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1DBDA-1855-4505-9947-096258DE4D02}">
      <dsp:nvSpPr>
        <dsp:cNvPr id="0" name=""/>
        <dsp:cNvSpPr/>
      </dsp:nvSpPr>
      <dsp:spPr>
        <a:xfrm>
          <a:off x="2523357" y="0"/>
          <a:ext cx="5133286" cy="1013460"/>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u="none" kern="1200" dirty="0"/>
            <a:t>Individual support for physical mobility – base amounts for long-term mobility for Greek outgoing students</a:t>
          </a:r>
          <a:endParaRPr lang="el-GR" sz="1700" u="none" kern="1200" dirty="0"/>
        </a:p>
      </dsp:txBody>
      <dsp:txXfrm>
        <a:off x="2650040" y="126683"/>
        <a:ext cx="4879921" cy="7600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BE66E-9423-482E-B00B-DDE8EB5D6337}">
      <dsp:nvSpPr>
        <dsp:cNvPr id="0" name=""/>
        <dsp:cNvSpPr/>
      </dsp:nvSpPr>
      <dsp:spPr>
        <a:xfrm>
          <a:off x="2514597" y="0"/>
          <a:ext cx="5029204" cy="881946"/>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u="none" kern="1200" dirty="0"/>
            <a:t>Individual support for physical mobility – base amounts for long-term mobility for Greek outgoing students</a:t>
          </a:r>
          <a:endParaRPr lang="el-GR" sz="1500" u="none" kern="1200" dirty="0"/>
        </a:p>
      </dsp:txBody>
      <dsp:txXfrm>
        <a:off x="2624840" y="110243"/>
        <a:ext cx="4808718" cy="6614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3BAD2-53EA-4A02-BE2D-3CDF1E043E60}">
      <dsp:nvSpPr>
        <dsp:cNvPr id="0" name=""/>
        <dsp:cNvSpPr/>
      </dsp:nvSpPr>
      <dsp:spPr>
        <a:xfrm>
          <a:off x="2390623" y="1439"/>
          <a:ext cx="5585731" cy="1473030"/>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u="none" kern="1200" dirty="0"/>
            <a:t>STUDENTS AND RECENT GRADUATES WITH FEWER OPPORTUNITIES - TOP-UP AMOUNT TO THE INDIVIDUAL SUPPORT FOR LONG-TERM MOBILITY</a:t>
          </a:r>
          <a:endParaRPr lang="el-GR" sz="2000" u="none" kern="1200" dirty="0"/>
        </a:p>
      </dsp:txBody>
      <dsp:txXfrm>
        <a:off x="2574752" y="185568"/>
        <a:ext cx="5217473" cy="11047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08DE7-2E57-4D9B-AEAF-5404300DA777}">
      <dsp:nvSpPr>
        <dsp:cNvPr id="0" name=""/>
        <dsp:cNvSpPr/>
      </dsp:nvSpPr>
      <dsp:spPr>
        <a:xfrm>
          <a:off x="3370289" y="274721"/>
          <a:ext cx="3378781" cy="2002219"/>
        </a:xfrm>
        <a:prstGeom prst="bevel">
          <a:avLst/>
        </a:prstGeom>
        <a:solidFill>
          <a:schemeClr val="lt1"/>
        </a:solidFill>
        <a:ln w="15875" cap="flat" cmpd="sng" algn="ctr">
          <a:solidFill>
            <a:schemeClr val="accent1"/>
          </a:solidFill>
          <a:prstDash val="solid"/>
        </a:ln>
        <a:effectLst/>
        <a:scene3d>
          <a:camera prst="orthographicFront"/>
          <a:lightRig rig="threePt" dir="t">
            <a:rot lat="0" lon="0" rev="7500000"/>
          </a:lightRig>
        </a:scene3d>
      </dsp:spPr>
      <dsp:style>
        <a:lnRef idx="2">
          <a:schemeClr val="accent1"/>
        </a:lnRef>
        <a:fillRef idx="1">
          <a:schemeClr val="lt1"/>
        </a:fillRef>
        <a:effectRef idx="0">
          <a:schemeClr val="accent1"/>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i="0" u="none" kern="1200" baseline="0" dirty="0">
              <a:solidFill>
                <a:srgbClr val="0070C0"/>
              </a:solidFill>
            </a:rPr>
            <a:t>Students and recent graduates with fewer opportunities receive a top-up amount to the individual support of their EU Erasmus+ grant with an amount of 250 EUR per month.</a:t>
          </a:r>
          <a:endParaRPr lang="el-GR" sz="1600" b="1" u="none" kern="1200" dirty="0">
            <a:solidFill>
              <a:srgbClr val="0070C0"/>
            </a:solidFill>
          </a:endParaRPr>
        </a:p>
      </dsp:txBody>
      <dsp:txXfrm>
        <a:off x="3620566" y="524998"/>
        <a:ext cx="2878227" cy="15016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D3A3D-BCC8-42AD-A6C6-F05A724B3079}">
      <dsp:nvSpPr>
        <dsp:cNvPr id="0" name=""/>
        <dsp:cNvSpPr/>
      </dsp:nvSpPr>
      <dsp:spPr>
        <a:xfrm>
          <a:off x="2411625" y="0"/>
          <a:ext cx="5296121" cy="1177290"/>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u="none" kern="1200" dirty="0"/>
            <a:t>BASE AMOUNTS OF INDIVIDUAL SUPPORT (BLENDED MOBILITY AND DOCTORAL SHORT-TERM MOBILITY) for Greek outgoing students</a:t>
          </a:r>
          <a:endParaRPr lang="el-GR" sz="1800" u="none" kern="1200" dirty="0"/>
        </a:p>
      </dsp:txBody>
      <dsp:txXfrm>
        <a:off x="2558786" y="147161"/>
        <a:ext cx="5001799" cy="8829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4E8BA-596B-49C3-9107-6899B77D0B3F}">
      <dsp:nvSpPr>
        <dsp:cNvPr id="0" name=""/>
        <dsp:cNvSpPr/>
      </dsp:nvSpPr>
      <dsp:spPr>
        <a:xfrm>
          <a:off x="7676" y="0"/>
          <a:ext cx="7852808" cy="2613866"/>
        </a:xfrm>
        <a:prstGeom prst="bevel">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i="0" kern="1200" baseline="0" dirty="0"/>
            <a:t>Students and recent graduates with fewer opportunities </a:t>
          </a:r>
          <a:r>
            <a:rPr lang="en-US" sz="2200" b="1" i="0" u="sng" kern="1200" baseline="0" dirty="0"/>
            <a:t>receive</a:t>
          </a:r>
          <a:r>
            <a:rPr lang="en-US" sz="2200" b="1" i="0" kern="1200" baseline="0" dirty="0"/>
            <a:t> a top-up amount to the individual support of their EU Erasmus+ grant </a:t>
          </a:r>
          <a:r>
            <a:rPr lang="en-US" sz="2200" b="1" kern="1200" dirty="0"/>
            <a:t>:</a:t>
          </a:r>
          <a:endParaRPr lang="el-GR" sz="2200" b="1" kern="1200" dirty="0"/>
        </a:p>
      </dsp:txBody>
      <dsp:txXfrm>
        <a:off x="334409" y="326733"/>
        <a:ext cx="7199342" cy="1960400"/>
      </dsp:txXfrm>
    </dsp:sp>
    <dsp:sp modelId="{7C83B8DE-3D41-41D2-8B8A-B801C3C69CE5}">
      <dsp:nvSpPr>
        <dsp:cNvPr id="0" name=""/>
        <dsp:cNvSpPr/>
      </dsp:nvSpPr>
      <dsp:spPr>
        <a:xfrm>
          <a:off x="3838" y="2612406"/>
          <a:ext cx="7852808" cy="0"/>
        </a:xfrm>
        <a:prstGeom prst="bevel">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i="0" u="none" kern="1200" baseline="0" dirty="0">
              <a:solidFill>
                <a:srgbClr val="0070C0"/>
              </a:solidFill>
            </a:rPr>
            <a:t>100 EUR for a physical mobility activity period of 5-14 days </a:t>
          </a:r>
          <a:endParaRPr lang="el-GR" sz="2000" b="1" u="none" kern="1200" dirty="0">
            <a:solidFill>
              <a:srgbClr val="0070C0"/>
            </a:solidFill>
          </a:endParaRPr>
        </a:p>
        <a:p>
          <a:pPr marL="228600" lvl="1" indent="-228600" algn="l" defTabSz="889000">
            <a:lnSpc>
              <a:spcPct val="90000"/>
            </a:lnSpc>
            <a:spcBef>
              <a:spcPct val="0"/>
            </a:spcBef>
            <a:spcAft>
              <a:spcPct val="15000"/>
            </a:spcAft>
            <a:buChar char="•"/>
          </a:pPr>
          <a:r>
            <a:rPr lang="en-US" sz="2000" b="1" i="0" u="none" kern="1200" baseline="0" dirty="0">
              <a:solidFill>
                <a:srgbClr val="0070C0"/>
              </a:solidFill>
            </a:rPr>
            <a:t>150 EUR for the one of 15-30 days.</a:t>
          </a:r>
          <a:endParaRPr lang="el-GR" sz="2000" b="1" u="none" kern="1200" dirty="0">
            <a:solidFill>
              <a:srgbClr val="0070C0"/>
            </a:solidFill>
          </a:endParaRPr>
        </a:p>
      </dsp:txBody>
      <dsp:txXfrm>
        <a:off x="3838" y="2612406"/>
        <a:ext cx="7852808" cy="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5C951-FA5E-4547-AE52-C08E50978247}">
      <dsp:nvSpPr>
        <dsp:cNvPr id="0" name=""/>
        <dsp:cNvSpPr/>
      </dsp:nvSpPr>
      <dsp:spPr>
        <a:xfrm>
          <a:off x="0" y="374388"/>
          <a:ext cx="8942266" cy="925913"/>
        </a:xfrm>
        <a:prstGeom prst="bevel">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i="0" u="none" kern="1200" dirty="0"/>
            <a:t>STUDENTS AND RECENT GRADUATES NOT RECEIVING TRAVEL SUPPORT - TOP-UP AMOUNT TO INDIVIDUAL SUPPORT FOR GREEN TRAVEL</a:t>
          </a:r>
          <a:endParaRPr lang="el-GR" sz="1900" i="0" u="none" kern="1200" dirty="0"/>
        </a:p>
      </dsp:txBody>
      <dsp:txXfrm>
        <a:off x="115739" y="490127"/>
        <a:ext cx="8710788" cy="694435"/>
      </dsp:txXfrm>
    </dsp:sp>
    <dsp:sp modelId="{B1A0C6AA-DE9C-4FBA-A8E4-5E0AEED2CA50}">
      <dsp:nvSpPr>
        <dsp:cNvPr id="0" name=""/>
        <dsp:cNvSpPr/>
      </dsp:nvSpPr>
      <dsp:spPr>
        <a:xfrm>
          <a:off x="0" y="1345134"/>
          <a:ext cx="8942266" cy="2086199"/>
        </a:xfrm>
        <a:prstGeom prst="bevel">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solidFill>
                <a:srgbClr val="0070C0"/>
              </a:solidFill>
            </a:rPr>
            <a:t>Students and recent graduates who do not receive the travel support budget category can also opt for green travel.</a:t>
          </a:r>
          <a:endParaRPr lang="el-GR" sz="1900" b="1" kern="1200" dirty="0">
            <a:solidFill>
              <a:srgbClr val="0070C0"/>
            </a:solidFill>
          </a:endParaRPr>
        </a:p>
        <a:p>
          <a:pPr marL="171450" lvl="1" indent="-171450" algn="l" defTabSz="844550">
            <a:lnSpc>
              <a:spcPct val="90000"/>
            </a:lnSpc>
            <a:spcBef>
              <a:spcPct val="0"/>
            </a:spcBef>
            <a:spcAft>
              <a:spcPct val="15000"/>
            </a:spcAft>
            <a:buChar char="•"/>
          </a:pPr>
          <a:r>
            <a:rPr lang="en-US" sz="1900" b="1" kern="1200" dirty="0">
              <a:solidFill>
                <a:srgbClr val="0070C0"/>
              </a:solidFill>
            </a:rPr>
            <a:t>They will receive a single contribution of 50 EUR as a top-up amount to the individual support and up to 4 days of additional individual support to cover travel days for a return trip, if relevant</a:t>
          </a:r>
          <a:r>
            <a:rPr lang="en-US" sz="1900" kern="1200" dirty="0"/>
            <a:t>.</a:t>
          </a:r>
          <a:endParaRPr lang="el-GR" sz="1900" kern="1200" dirty="0"/>
        </a:p>
      </dsp:txBody>
      <dsp:txXfrm>
        <a:off x="260775" y="1605909"/>
        <a:ext cx="8420716" cy="156464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25AFE-6A13-4AD5-B902-73F84ADB9624}">
      <dsp:nvSpPr>
        <dsp:cNvPr id="0" name=""/>
        <dsp:cNvSpPr/>
      </dsp:nvSpPr>
      <dsp:spPr>
        <a:xfrm rot="5400000">
          <a:off x="6071039" y="-2492335"/>
          <a:ext cx="935640" cy="6154221"/>
        </a:xfrm>
        <a:prstGeom prst="bevel">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b="1" u="sng" kern="1200" dirty="0">
              <a:solidFill>
                <a:srgbClr val="0070C0"/>
              </a:solidFill>
            </a:rPr>
            <a:t>students and recent graduates with fewer opportunities on short-term mobility; and</a:t>
          </a:r>
          <a:endParaRPr lang="el-GR" sz="1100" b="1" kern="1200" dirty="0">
            <a:solidFill>
              <a:srgbClr val="0070C0"/>
            </a:solidFill>
          </a:endParaRPr>
        </a:p>
        <a:p>
          <a:pPr marL="57150" lvl="1" indent="-57150" algn="l" defTabSz="488950">
            <a:lnSpc>
              <a:spcPct val="90000"/>
            </a:lnSpc>
            <a:spcBef>
              <a:spcPct val="0"/>
            </a:spcBef>
            <a:spcAft>
              <a:spcPct val="15000"/>
            </a:spcAft>
            <a:buChar char="•"/>
          </a:pPr>
          <a:r>
            <a:rPr lang="en-US" sz="1100" b="1" u="sng" kern="1200" dirty="0">
              <a:solidFill>
                <a:srgbClr val="0070C0"/>
              </a:solidFill>
            </a:rPr>
            <a:t>Outgoing students and recent graduates in international mobility involving third countries not associated to the </a:t>
          </a:r>
          <a:r>
            <a:rPr lang="en-US" sz="1100" b="1" u="sng" kern="1200" dirty="0" err="1">
              <a:solidFill>
                <a:srgbClr val="0070C0"/>
              </a:solidFill>
            </a:rPr>
            <a:t>Programme</a:t>
          </a:r>
          <a:r>
            <a:rPr lang="en-US" sz="1100" b="1" kern="1200" dirty="0">
              <a:solidFill>
                <a:srgbClr val="0070C0"/>
              </a:solidFill>
            </a:rPr>
            <a:t>, except Regions 13 and 14</a:t>
          </a:r>
          <a:endParaRPr lang="el-GR" sz="1100" b="1" kern="1200" dirty="0">
            <a:solidFill>
              <a:srgbClr val="0070C0"/>
            </a:solidFill>
          </a:endParaRPr>
        </a:p>
      </dsp:txBody>
      <dsp:txXfrm rot="-5400000">
        <a:off x="3578704" y="233910"/>
        <a:ext cx="5920311" cy="701730"/>
      </dsp:txXfrm>
    </dsp:sp>
    <dsp:sp modelId="{A06EDE05-9812-405A-BC49-04C61A8CB4EB}">
      <dsp:nvSpPr>
        <dsp:cNvPr id="0" name=""/>
        <dsp:cNvSpPr/>
      </dsp:nvSpPr>
      <dsp:spPr>
        <a:xfrm>
          <a:off x="0" y="0"/>
          <a:ext cx="3461749" cy="1169551"/>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The following participants will receive the below amounts of travel support to support them in covering their travel costs</a:t>
          </a:r>
          <a:endParaRPr lang="el-GR" sz="1500" kern="1200" dirty="0"/>
        </a:p>
      </dsp:txBody>
      <dsp:txXfrm>
        <a:off x="146194" y="146194"/>
        <a:ext cx="3169361" cy="8771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135E-25B5-418E-95D2-FF29A541DF7D}">
      <dsp:nvSpPr>
        <dsp:cNvPr id="0" name=""/>
        <dsp:cNvSpPr/>
      </dsp:nvSpPr>
      <dsp:spPr>
        <a:xfrm>
          <a:off x="0" y="18664"/>
          <a:ext cx="7237879" cy="449280"/>
        </a:xfrm>
        <a:prstGeom prst="bevel">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rgbClr val="0070C0"/>
              </a:solidFill>
            </a:rPr>
            <a:t>Facebook : International Relations Office – University of Piraeus </a:t>
          </a:r>
          <a:endParaRPr lang="el-GR" sz="1600" b="1" kern="1200" dirty="0">
            <a:solidFill>
              <a:srgbClr val="0070C0"/>
            </a:solidFill>
          </a:endParaRPr>
        </a:p>
      </dsp:txBody>
      <dsp:txXfrm>
        <a:off x="56160" y="74824"/>
        <a:ext cx="7125559" cy="336960"/>
      </dsp:txXfrm>
    </dsp:sp>
    <dsp:sp modelId="{874FBF6F-DEEC-4241-9E32-8BAE9958390D}">
      <dsp:nvSpPr>
        <dsp:cNvPr id="0" name=""/>
        <dsp:cNvSpPr/>
      </dsp:nvSpPr>
      <dsp:spPr>
        <a:xfrm>
          <a:off x="0" y="514024"/>
          <a:ext cx="7237879" cy="449280"/>
        </a:xfrm>
        <a:prstGeom prst="bevel">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rgbClr val="0070C0"/>
              </a:solidFill>
            </a:rPr>
            <a:t>Instagram : @IRO-UNIPI</a:t>
          </a:r>
          <a:endParaRPr lang="el-GR" sz="1600" b="1" kern="1200" dirty="0">
            <a:solidFill>
              <a:srgbClr val="0070C0"/>
            </a:solidFill>
          </a:endParaRPr>
        </a:p>
      </dsp:txBody>
      <dsp:txXfrm>
        <a:off x="56160" y="570184"/>
        <a:ext cx="7125559" cy="336960"/>
      </dsp:txXfrm>
    </dsp:sp>
    <dsp:sp modelId="{ED8FB255-04D0-44B5-B5EB-85FDC301DDE1}">
      <dsp:nvSpPr>
        <dsp:cNvPr id="0" name=""/>
        <dsp:cNvSpPr/>
      </dsp:nvSpPr>
      <dsp:spPr>
        <a:xfrm>
          <a:off x="0" y="1009384"/>
          <a:ext cx="7237879" cy="449280"/>
        </a:xfrm>
        <a:prstGeom prst="bevel">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rgbClr val="0070C0"/>
              </a:solidFill>
            </a:rPr>
            <a:t>Website: </a:t>
          </a:r>
          <a:r>
            <a:rPr lang="en-US" sz="1600" b="1" kern="120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https://www.unipi.gr/erasmus-plus/</a:t>
          </a:r>
          <a:r>
            <a:rPr lang="en-US" sz="1600" b="1" kern="1200" dirty="0">
              <a:solidFill>
                <a:srgbClr val="0070C0"/>
              </a:solidFill>
            </a:rPr>
            <a:t>   </a:t>
          </a:r>
          <a:endParaRPr lang="el-GR" sz="1600" b="1" kern="1200" dirty="0">
            <a:solidFill>
              <a:srgbClr val="0070C0"/>
            </a:solidFill>
          </a:endParaRPr>
        </a:p>
      </dsp:txBody>
      <dsp:txXfrm>
        <a:off x="56160" y="1065544"/>
        <a:ext cx="7125559" cy="336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6E34B-B5DE-46A5-AE40-A1D29351E894}">
      <dsp:nvSpPr>
        <dsp:cNvPr id="0" name=""/>
        <dsp:cNvSpPr/>
      </dsp:nvSpPr>
      <dsp:spPr>
        <a:xfrm>
          <a:off x="0" y="25095"/>
          <a:ext cx="10058399" cy="1200420"/>
        </a:xfrm>
        <a:prstGeom prst="bevel">
          <a:avLst/>
        </a:prstGeom>
        <a:solidFill>
          <a:schemeClr val="accent1"/>
        </a:solidFill>
        <a:ln w="25400" cap="flat" cmpd="sng" algn="ctr">
          <a:solidFill>
            <a:schemeClr val="lt1"/>
          </a:solidFill>
          <a:prstDash val="solid"/>
        </a:ln>
        <a:effectLst/>
        <a:scene3d>
          <a:camera prst="orthographicFront"/>
          <a:lightRig rig="flat" dir="t"/>
        </a:scene3d>
      </dsp:spPr>
      <dsp:style>
        <a:lnRef idx="3">
          <a:schemeClr val="lt1"/>
        </a:lnRef>
        <a:fillRef idx="1">
          <a:schemeClr val="accent1"/>
        </a:fillRef>
        <a:effectRef idx="1">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To promote learning mobility of individuals and groups, as well as cooperation, quality, inclusion and equity, excellence, creativity and innovation at the level of </a:t>
          </a:r>
          <a:r>
            <a:rPr lang="en-US" sz="1900" kern="1200" dirty="0" err="1"/>
            <a:t>organisations</a:t>
          </a:r>
          <a:r>
            <a:rPr lang="en-US" sz="1900" kern="1200" dirty="0"/>
            <a:t> and policies in the field of education and training</a:t>
          </a:r>
        </a:p>
      </dsp:txBody>
      <dsp:txXfrm>
        <a:off x="150053" y="175148"/>
        <a:ext cx="9758294" cy="900315"/>
      </dsp:txXfrm>
    </dsp:sp>
    <dsp:sp modelId="{74B79451-334F-4A21-A27C-CB82B8A0F8D9}">
      <dsp:nvSpPr>
        <dsp:cNvPr id="0" name=""/>
        <dsp:cNvSpPr/>
      </dsp:nvSpPr>
      <dsp:spPr>
        <a:xfrm>
          <a:off x="0" y="1280235"/>
          <a:ext cx="10058399" cy="1200420"/>
        </a:xfrm>
        <a:prstGeom prst="bevel">
          <a:avLst/>
        </a:prstGeom>
        <a:solidFill>
          <a:schemeClr val="lt1"/>
        </a:solidFill>
        <a:ln w="15875" cap="flat" cmpd="sng" algn="ctr">
          <a:solidFill>
            <a:schemeClr val="accent1"/>
          </a:solidFill>
          <a:prstDash val="solid"/>
        </a:ln>
        <a:effectLst/>
        <a:scene3d>
          <a:camera prst="orthographicFront"/>
          <a:lightRig rig="flat" dir="t"/>
        </a:scene3d>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0070C0"/>
              </a:solidFill>
            </a:rPr>
            <a:t>To promote non-formal and informal learning mobility and active participation among young people, as well as cooperation, quality, inclusion, creativity and innovation at the level of </a:t>
          </a:r>
          <a:r>
            <a:rPr lang="en-US" sz="1900" b="1" kern="1200" dirty="0" err="1">
              <a:solidFill>
                <a:srgbClr val="0070C0"/>
              </a:solidFill>
            </a:rPr>
            <a:t>organisations</a:t>
          </a:r>
          <a:r>
            <a:rPr lang="en-US" sz="1900" b="1" kern="1200" dirty="0">
              <a:solidFill>
                <a:srgbClr val="0070C0"/>
              </a:solidFill>
            </a:rPr>
            <a:t> and policies in the field of youth;</a:t>
          </a:r>
          <a:endParaRPr lang="el-GR" sz="1900" b="1" kern="1200" dirty="0">
            <a:solidFill>
              <a:srgbClr val="0070C0"/>
            </a:solidFill>
          </a:endParaRPr>
        </a:p>
      </dsp:txBody>
      <dsp:txXfrm>
        <a:off x="150053" y="1430288"/>
        <a:ext cx="9758294" cy="900315"/>
      </dsp:txXfrm>
    </dsp:sp>
    <dsp:sp modelId="{F734B67B-89A6-4CB5-8C12-9136AD87ED58}">
      <dsp:nvSpPr>
        <dsp:cNvPr id="0" name=""/>
        <dsp:cNvSpPr/>
      </dsp:nvSpPr>
      <dsp:spPr>
        <a:xfrm>
          <a:off x="0" y="2535375"/>
          <a:ext cx="10058399" cy="1200420"/>
        </a:xfrm>
        <a:prstGeom prst="bevel">
          <a:avLst/>
        </a:prstGeom>
        <a:solidFill>
          <a:schemeClr val="accent1"/>
        </a:solidFill>
        <a:ln w="25400" cap="flat" cmpd="sng" algn="ctr">
          <a:solidFill>
            <a:schemeClr val="lt1"/>
          </a:solidFill>
          <a:prstDash val="solid"/>
        </a:ln>
        <a:effectLst/>
        <a:scene3d>
          <a:camera prst="orthographicFront"/>
          <a:lightRig rig="flat" dir="t"/>
        </a:scene3d>
      </dsp:spPr>
      <dsp:style>
        <a:lnRef idx="3">
          <a:schemeClr val="lt1"/>
        </a:lnRef>
        <a:fillRef idx="1">
          <a:schemeClr val="accent1"/>
        </a:fillRef>
        <a:effectRef idx="1">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To promote learning mobility of sport staff, as well as cooperation, quality, inclusion, creativity and innovation at the level of sport </a:t>
          </a:r>
          <a:r>
            <a:rPr lang="en-US" sz="1900" kern="1200" dirty="0" err="1"/>
            <a:t>organisations</a:t>
          </a:r>
          <a:r>
            <a:rPr lang="en-US" sz="1900" kern="1200" dirty="0"/>
            <a:t> and sport policies.</a:t>
          </a:r>
          <a:endParaRPr lang="el-GR" sz="1900" kern="1200" dirty="0"/>
        </a:p>
      </dsp:txBody>
      <dsp:txXfrm>
        <a:off x="150053" y="2685428"/>
        <a:ext cx="9758294" cy="90031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AB99E-0E64-46B7-A579-0BFDDF2BE062}">
      <dsp:nvSpPr>
        <dsp:cNvPr id="0" name=""/>
        <dsp:cNvSpPr/>
      </dsp:nvSpPr>
      <dsp:spPr>
        <a:xfrm>
          <a:off x="2103785" y="194688"/>
          <a:ext cx="7189502" cy="666900"/>
        </a:xfrm>
        <a:prstGeom prst="cub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You may find us in the following emails</a:t>
          </a:r>
          <a:endParaRPr lang="el-GR" sz="2000" kern="1200" dirty="0"/>
        </a:p>
      </dsp:txBody>
      <dsp:txXfrm>
        <a:off x="2103785" y="361413"/>
        <a:ext cx="7022777" cy="500175"/>
      </dsp:txXfrm>
    </dsp:sp>
    <dsp:sp modelId="{ED4F17BA-D990-4589-BB31-7282C3983A3B}">
      <dsp:nvSpPr>
        <dsp:cNvPr id="0" name=""/>
        <dsp:cNvSpPr/>
      </dsp:nvSpPr>
      <dsp:spPr>
        <a:xfrm>
          <a:off x="0" y="1007839"/>
          <a:ext cx="11397074" cy="666900"/>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Dr. Christina Kontogoulidou, Head of IRO</a:t>
          </a:r>
          <a:r>
            <a:rPr lang="en-US" sz="2400" b="1" kern="1200" dirty="0"/>
            <a:t>: </a:t>
          </a:r>
          <a:endParaRPr lang="el-GR" sz="2400" b="1" kern="1200" dirty="0"/>
        </a:p>
      </dsp:txBody>
      <dsp:txXfrm>
        <a:off x="83363" y="1091202"/>
        <a:ext cx="11230349" cy="500175"/>
      </dsp:txXfrm>
    </dsp:sp>
    <dsp:sp modelId="{0545BE6D-9C52-4C2F-ACAB-C0624603C39E}">
      <dsp:nvSpPr>
        <dsp:cNvPr id="0" name=""/>
        <dsp:cNvSpPr/>
      </dsp:nvSpPr>
      <dsp:spPr>
        <a:xfrm>
          <a:off x="0" y="1586088"/>
          <a:ext cx="11397074" cy="703800"/>
        </a:xfrm>
        <a:prstGeom prst="bevel">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8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Email </a:t>
          </a:r>
          <a:r>
            <a:rPr lang="el-GR" sz="1600" kern="1200" dirty="0">
              <a:hlinkClick xmlns:r="http://schemas.openxmlformats.org/officeDocument/2006/relationships" r:id="rId1"/>
            </a:rPr>
            <a:t>publ@unipi.gr</a:t>
          </a:r>
          <a:r>
            <a:rPr lang="en-US" sz="1600" kern="1200" dirty="0"/>
            <a:t> &amp; </a:t>
          </a:r>
          <a:r>
            <a:rPr lang="en-US" sz="1600" kern="1200" dirty="0">
              <a:hlinkClick xmlns:r="http://schemas.openxmlformats.org/officeDocument/2006/relationships" r:id="rId2"/>
            </a:rPr>
            <a:t>ckonto@unipi.gr</a:t>
          </a:r>
          <a:r>
            <a:rPr lang="en-US" sz="1600" kern="1200" dirty="0"/>
            <a:t> </a:t>
          </a:r>
          <a:r>
            <a:rPr lang="el-GR" sz="1600" kern="1200" dirty="0"/>
            <a:t> </a:t>
          </a:r>
          <a:r>
            <a:rPr lang="en-US" sz="1600" kern="1200" dirty="0"/>
            <a:t> </a:t>
          </a:r>
          <a:endParaRPr lang="el-GR" sz="1600" kern="1200" dirty="0"/>
        </a:p>
        <a:p>
          <a:pPr marL="171450" lvl="1" indent="-171450" algn="l" defTabSz="711200">
            <a:lnSpc>
              <a:spcPct val="90000"/>
            </a:lnSpc>
            <a:spcBef>
              <a:spcPct val="0"/>
            </a:spcBef>
            <a:spcAft>
              <a:spcPct val="20000"/>
            </a:spcAft>
            <a:buChar char="•"/>
          </a:pPr>
          <a:r>
            <a:rPr lang="en-US" sz="1600" kern="1200" dirty="0"/>
            <a:t>Tel +30 210 414 2245</a:t>
          </a:r>
          <a:endParaRPr lang="el-GR" sz="1600" kern="1200" dirty="0"/>
        </a:p>
      </dsp:txBody>
      <dsp:txXfrm>
        <a:off x="87975" y="1674063"/>
        <a:ext cx="11221124" cy="527850"/>
      </dsp:txXfrm>
    </dsp:sp>
    <dsp:sp modelId="{0A11DD7D-4DE1-42F7-B8DE-AEFE7274DA63}">
      <dsp:nvSpPr>
        <dsp:cNvPr id="0" name=""/>
        <dsp:cNvSpPr/>
      </dsp:nvSpPr>
      <dsp:spPr>
        <a:xfrm>
          <a:off x="0" y="2289888"/>
          <a:ext cx="11397074" cy="666900"/>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Zoi Katsiri, Responsible for Outgoing Student &amp; Staff KA 13</a:t>
          </a:r>
          <a:r>
            <a:rPr lang="en-GB" sz="2000" kern="1200" dirty="0"/>
            <a:t>1:</a:t>
          </a:r>
          <a:endParaRPr lang="el-GR" sz="2000" kern="1200" dirty="0"/>
        </a:p>
      </dsp:txBody>
      <dsp:txXfrm>
        <a:off x="83363" y="2373251"/>
        <a:ext cx="11230349" cy="500175"/>
      </dsp:txXfrm>
    </dsp:sp>
    <dsp:sp modelId="{C653EA38-FF7D-4A05-A7FE-B2A6B4E53D97}">
      <dsp:nvSpPr>
        <dsp:cNvPr id="0" name=""/>
        <dsp:cNvSpPr/>
      </dsp:nvSpPr>
      <dsp:spPr>
        <a:xfrm>
          <a:off x="0" y="2956788"/>
          <a:ext cx="11397074" cy="703800"/>
        </a:xfrm>
        <a:prstGeom prst="bevel">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8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Email </a:t>
          </a:r>
          <a:r>
            <a:rPr lang="el-GR" sz="1600" kern="1200" dirty="0">
              <a:hlinkClick xmlns:r="http://schemas.openxmlformats.org/officeDocument/2006/relationships" r:id="rId3"/>
            </a:rPr>
            <a:t>outgoing-erasmus@unipi.gr</a:t>
          </a:r>
          <a:r>
            <a:rPr lang="en-US" sz="1600" kern="1200" dirty="0"/>
            <a:t> </a:t>
          </a:r>
          <a:r>
            <a:rPr lang="el-GR" sz="1600" kern="1200" dirty="0"/>
            <a:t> </a:t>
          </a:r>
        </a:p>
        <a:p>
          <a:pPr marL="171450" lvl="1" indent="-171450" algn="l" defTabSz="711200">
            <a:lnSpc>
              <a:spcPct val="90000"/>
            </a:lnSpc>
            <a:spcBef>
              <a:spcPct val="0"/>
            </a:spcBef>
            <a:spcAft>
              <a:spcPct val="20000"/>
            </a:spcAft>
            <a:buChar char="•"/>
          </a:pPr>
          <a:r>
            <a:rPr lang="en-US" sz="1600" kern="1200" dirty="0"/>
            <a:t>Tel +30 210 414 2170</a:t>
          </a:r>
          <a:endParaRPr lang="el-GR" sz="1600" kern="1200" dirty="0"/>
        </a:p>
      </dsp:txBody>
      <dsp:txXfrm>
        <a:off x="87975" y="3044763"/>
        <a:ext cx="11221124" cy="527850"/>
      </dsp:txXfrm>
    </dsp:sp>
    <dsp:sp modelId="{C4AC5111-4CFA-479F-92AE-BCC28853F157}">
      <dsp:nvSpPr>
        <dsp:cNvPr id="0" name=""/>
        <dsp:cNvSpPr/>
      </dsp:nvSpPr>
      <dsp:spPr>
        <a:xfrm>
          <a:off x="0" y="3660588"/>
          <a:ext cx="11397074" cy="666900"/>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Alexandros Tsoraklidis, Responsible for ICM &amp; ICM Consortium Outgoing &amp; Incoming Student and Staff:</a:t>
          </a:r>
          <a:endParaRPr lang="el-GR" sz="2000" kern="1200" dirty="0"/>
        </a:p>
      </dsp:txBody>
      <dsp:txXfrm>
        <a:off x="83363" y="3743951"/>
        <a:ext cx="11230349" cy="500175"/>
      </dsp:txXfrm>
    </dsp:sp>
    <dsp:sp modelId="{7ADA3B81-3B6D-488F-8932-3C487B81F34B}">
      <dsp:nvSpPr>
        <dsp:cNvPr id="0" name=""/>
        <dsp:cNvSpPr/>
      </dsp:nvSpPr>
      <dsp:spPr>
        <a:xfrm>
          <a:off x="0" y="4327488"/>
          <a:ext cx="11397074" cy="703800"/>
        </a:xfrm>
        <a:prstGeom prst="bevel">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185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Email </a:t>
          </a:r>
          <a:r>
            <a:rPr lang="en-US" sz="1600" kern="1200" dirty="0">
              <a:hlinkClick xmlns:r="http://schemas.openxmlformats.org/officeDocument/2006/relationships" r:id="rId4"/>
            </a:rPr>
            <a:t>Icm-erasmus@unipi.gr</a:t>
          </a:r>
          <a:r>
            <a:rPr lang="en-US" sz="1600" kern="1200" dirty="0"/>
            <a:t>  &amp; </a:t>
          </a:r>
          <a:r>
            <a:rPr lang="en-US" sz="1600" kern="1200" dirty="0">
              <a:hlinkClick xmlns:r="http://schemas.openxmlformats.org/officeDocument/2006/relationships" r:id="rId5"/>
            </a:rPr>
            <a:t>Icm-consortium@unipi.gr</a:t>
          </a:r>
          <a:r>
            <a:rPr lang="en-US" sz="1600" kern="1200" dirty="0"/>
            <a:t> </a:t>
          </a:r>
          <a:endParaRPr lang="el-GR" sz="1600" kern="1200" dirty="0"/>
        </a:p>
        <a:p>
          <a:pPr marL="171450" lvl="1" indent="-171450" algn="l" defTabSz="711200">
            <a:lnSpc>
              <a:spcPct val="90000"/>
            </a:lnSpc>
            <a:spcBef>
              <a:spcPct val="0"/>
            </a:spcBef>
            <a:spcAft>
              <a:spcPct val="20000"/>
            </a:spcAft>
            <a:buChar char="•"/>
          </a:pPr>
          <a:r>
            <a:rPr lang="en-US" sz="1600" kern="1200" dirty="0"/>
            <a:t>Tel +30 210 414 2333 </a:t>
          </a:r>
          <a:endParaRPr lang="el-GR" sz="1600" kern="1200" dirty="0"/>
        </a:p>
      </dsp:txBody>
      <dsp:txXfrm>
        <a:off x="87975" y="4415463"/>
        <a:ext cx="11221124" cy="527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D04E7-4406-4A7D-ADD2-2E9E3508C9EB}">
      <dsp:nvSpPr>
        <dsp:cNvPr id="0" name=""/>
        <dsp:cNvSpPr/>
      </dsp:nvSpPr>
      <dsp:spPr>
        <a:xfrm>
          <a:off x="4205637" y="160039"/>
          <a:ext cx="2015378" cy="1593284"/>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Inclusion and Diversity</a:t>
          </a:r>
          <a:endParaRPr lang="el-GR" sz="1600" b="1" kern="1200" dirty="0"/>
        </a:p>
      </dsp:txBody>
      <dsp:txXfrm>
        <a:off x="4500782" y="393370"/>
        <a:ext cx="1425088" cy="1126622"/>
      </dsp:txXfrm>
    </dsp:sp>
    <dsp:sp modelId="{EAD6F50F-F053-44B6-8BC7-F80DBD1A52F7}">
      <dsp:nvSpPr>
        <dsp:cNvPr id="0" name=""/>
        <dsp:cNvSpPr/>
      </dsp:nvSpPr>
      <dsp:spPr>
        <a:xfrm rot="1627509">
          <a:off x="6191763" y="1328062"/>
          <a:ext cx="422241" cy="476013"/>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l-GR" sz="1300" kern="1200"/>
        </a:p>
      </dsp:txBody>
      <dsp:txXfrm>
        <a:off x="6198729" y="1394388"/>
        <a:ext cx="295569" cy="285607"/>
      </dsp:txXfrm>
    </dsp:sp>
    <dsp:sp modelId="{7376F575-E1DE-4E5D-B5C4-985CF6BE2653}">
      <dsp:nvSpPr>
        <dsp:cNvPr id="0" name=""/>
        <dsp:cNvSpPr/>
      </dsp:nvSpPr>
      <dsp:spPr>
        <a:xfrm>
          <a:off x="6639166" y="1325881"/>
          <a:ext cx="1924999" cy="1708599"/>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Digital Transformation</a:t>
          </a:r>
          <a:endParaRPr lang="el-GR" sz="1600" b="1" kern="1200" dirty="0"/>
        </a:p>
      </dsp:txBody>
      <dsp:txXfrm>
        <a:off x="6921076" y="1576100"/>
        <a:ext cx="1361179" cy="1208161"/>
      </dsp:txXfrm>
    </dsp:sp>
    <dsp:sp modelId="{9A6D692A-1928-4F05-B500-E91CFBB96338}">
      <dsp:nvSpPr>
        <dsp:cNvPr id="0" name=""/>
        <dsp:cNvSpPr/>
      </dsp:nvSpPr>
      <dsp:spPr>
        <a:xfrm rot="8851925">
          <a:off x="6136312" y="2703712"/>
          <a:ext cx="536998" cy="476013"/>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l-GR" sz="1300" kern="1200"/>
        </a:p>
      </dsp:txBody>
      <dsp:txXfrm rot="10800000">
        <a:off x="6267955" y="2760584"/>
        <a:ext cx="394194" cy="285607"/>
      </dsp:txXfrm>
    </dsp:sp>
    <dsp:sp modelId="{E96D1C7B-6076-47CA-8B5B-7E6CBD2C48B0}">
      <dsp:nvSpPr>
        <dsp:cNvPr id="0" name=""/>
        <dsp:cNvSpPr/>
      </dsp:nvSpPr>
      <dsp:spPr>
        <a:xfrm>
          <a:off x="4274218" y="2903241"/>
          <a:ext cx="1878215" cy="1593200"/>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Environment and Fight against Climate Change</a:t>
          </a:r>
          <a:endParaRPr lang="el-GR" sz="1600" b="1" kern="1200" dirty="0"/>
        </a:p>
      </dsp:txBody>
      <dsp:txXfrm>
        <a:off x="4549276" y="3136560"/>
        <a:ext cx="1328099" cy="1126562"/>
      </dsp:txXfrm>
    </dsp:sp>
    <dsp:sp modelId="{37DE29D3-F7E5-4898-A1D9-FE3FD906D26F}">
      <dsp:nvSpPr>
        <dsp:cNvPr id="0" name=""/>
        <dsp:cNvSpPr/>
      </dsp:nvSpPr>
      <dsp:spPr>
        <a:xfrm rot="12506869">
          <a:off x="3694227" y="2789912"/>
          <a:ext cx="557755" cy="476013"/>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l-GR" sz="1300" kern="1200"/>
        </a:p>
      </dsp:txBody>
      <dsp:txXfrm rot="10800000">
        <a:off x="3828409" y="2919128"/>
        <a:ext cx="414951" cy="285607"/>
      </dsp:txXfrm>
    </dsp:sp>
    <dsp:sp modelId="{59D23662-24BB-44BE-BB26-FDE9865D039F}">
      <dsp:nvSpPr>
        <dsp:cNvPr id="0" name=""/>
        <dsp:cNvSpPr/>
      </dsp:nvSpPr>
      <dsp:spPr>
        <a:xfrm>
          <a:off x="1530411" y="1293375"/>
          <a:ext cx="2109100" cy="1964956"/>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Participation in Democratic Life, Common Values and Civic Engagement</a:t>
          </a:r>
          <a:endParaRPr lang="el-GR" sz="1600" b="1" kern="1200" dirty="0"/>
        </a:p>
      </dsp:txBody>
      <dsp:txXfrm>
        <a:off x="1839282" y="1581136"/>
        <a:ext cx="1491358" cy="1389434"/>
      </dsp:txXfrm>
    </dsp:sp>
    <dsp:sp modelId="{32933839-D006-4A63-A547-34470AD71CFF}">
      <dsp:nvSpPr>
        <dsp:cNvPr id="0" name=""/>
        <dsp:cNvSpPr/>
      </dsp:nvSpPr>
      <dsp:spPr>
        <a:xfrm rot="20000880">
          <a:off x="3673440" y="1365162"/>
          <a:ext cx="503604" cy="476013"/>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l-GR" sz="1300" kern="1200"/>
        </a:p>
      </dsp:txBody>
      <dsp:txXfrm>
        <a:off x="3681027" y="1492394"/>
        <a:ext cx="360800" cy="2856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F629E-F94F-4ED6-BBD5-996BE9E35CD5}">
      <dsp:nvSpPr>
        <dsp:cNvPr id="0" name=""/>
        <dsp:cNvSpPr/>
      </dsp:nvSpPr>
      <dsp:spPr>
        <a:xfrm rot="5400000">
          <a:off x="4952778" y="-1338242"/>
          <a:ext cx="3005774" cy="6437376"/>
        </a:xfrm>
        <a:prstGeom prst="bevel">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rgbClr val="0070C0"/>
              </a:solidFill>
            </a:rPr>
            <a:t>Target Group </a:t>
          </a:r>
          <a:r>
            <a:rPr lang="en-US" sz="2000" b="1" kern="1200" dirty="0">
              <a:solidFill>
                <a:srgbClr val="0070C0"/>
              </a:solidFill>
              <a:sym typeface="Wingdings" panose="05000000000000000000" pitchFamily="2" charset="2"/>
            </a:rPr>
            <a:t></a:t>
          </a:r>
          <a:endParaRPr lang="el-GR" sz="2000" b="1" kern="1200" dirty="0">
            <a:solidFill>
              <a:srgbClr val="0070C0"/>
            </a:solidFill>
          </a:endParaRPr>
        </a:p>
        <a:p>
          <a:pPr marL="228600" lvl="1" indent="-228600" algn="l" defTabSz="889000">
            <a:lnSpc>
              <a:spcPct val="90000"/>
            </a:lnSpc>
            <a:spcBef>
              <a:spcPct val="0"/>
            </a:spcBef>
            <a:spcAft>
              <a:spcPct val="15000"/>
            </a:spcAft>
            <a:buChar char="•"/>
          </a:pPr>
          <a:r>
            <a:rPr lang="en-US" sz="2000" b="1" kern="1200" dirty="0">
              <a:solidFill>
                <a:srgbClr val="0070C0"/>
              </a:solidFill>
            </a:rPr>
            <a:t>higher education students (short cycle, first, second or third cycle),</a:t>
          </a:r>
          <a:endParaRPr lang="el-GR" sz="2000" b="1" kern="1200" dirty="0">
            <a:solidFill>
              <a:srgbClr val="0070C0"/>
            </a:solidFill>
          </a:endParaRPr>
        </a:p>
        <a:p>
          <a:pPr marL="228600" lvl="1" indent="-228600" algn="l" defTabSz="889000">
            <a:lnSpc>
              <a:spcPct val="90000"/>
            </a:lnSpc>
            <a:spcBef>
              <a:spcPct val="0"/>
            </a:spcBef>
            <a:spcAft>
              <a:spcPct val="15000"/>
            </a:spcAft>
            <a:buChar char="•"/>
          </a:pPr>
          <a:r>
            <a:rPr lang="en-US" sz="2000" b="1" kern="1200" dirty="0">
              <a:solidFill>
                <a:srgbClr val="0070C0"/>
              </a:solidFill>
            </a:rPr>
            <a:t> higher education teachers</a:t>
          </a:r>
          <a:endParaRPr lang="el-GR" sz="2000" b="1" kern="1200" dirty="0">
            <a:solidFill>
              <a:srgbClr val="0070C0"/>
            </a:solidFill>
          </a:endParaRPr>
        </a:p>
        <a:p>
          <a:pPr marL="228600" lvl="1" indent="-228600" algn="l" defTabSz="889000">
            <a:lnSpc>
              <a:spcPct val="90000"/>
            </a:lnSpc>
            <a:spcBef>
              <a:spcPct val="0"/>
            </a:spcBef>
            <a:spcAft>
              <a:spcPct val="15000"/>
            </a:spcAft>
            <a:buChar char="•"/>
          </a:pPr>
          <a:r>
            <a:rPr lang="en-US" sz="2000" b="1" kern="1200" dirty="0">
              <a:solidFill>
                <a:srgbClr val="0070C0"/>
              </a:solidFill>
            </a:rPr>
            <a:t> professors, staff of higher education institutions, trainers</a:t>
          </a:r>
          <a:endParaRPr lang="el-GR" sz="2000" b="1" kern="1200" dirty="0">
            <a:solidFill>
              <a:srgbClr val="0070C0"/>
            </a:solidFill>
          </a:endParaRPr>
        </a:p>
        <a:p>
          <a:pPr marL="228600" lvl="1" indent="-228600" algn="l" defTabSz="889000">
            <a:lnSpc>
              <a:spcPct val="90000"/>
            </a:lnSpc>
            <a:spcBef>
              <a:spcPct val="0"/>
            </a:spcBef>
            <a:spcAft>
              <a:spcPct val="15000"/>
            </a:spcAft>
            <a:buChar char="•"/>
          </a:pPr>
          <a:r>
            <a:rPr lang="en-US" sz="2000" b="1" kern="1200" dirty="0">
              <a:solidFill>
                <a:srgbClr val="0070C0"/>
              </a:solidFill>
            </a:rPr>
            <a:t>professionals in enterprises</a:t>
          </a:r>
          <a:endParaRPr lang="el-GR" sz="2000" b="1" kern="1200" dirty="0">
            <a:solidFill>
              <a:srgbClr val="0070C0"/>
            </a:solidFill>
          </a:endParaRPr>
        </a:p>
      </dsp:txBody>
      <dsp:txXfrm rot="-5400000">
        <a:off x="3612699" y="753281"/>
        <a:ext cx="5685932" cy="2254330"/>
      </dsp:txXfrm>
    </dsp:sp>
    <dsp:sp modelId="{1D294925-D812-4FF9-A00A-FEC0A6C2CD4D}">
      <dsp:nvSpPr>
        <dsp:cNvPr id="0" name=""/>
        <dsp:cNvSpPr/>
      </dsp:nvSpPr>
      <dsp:spPr>
        <a:xfrm>
          <a:off x="384045" y="289075"/>
          <a:ext cx="2852932" cy="3182739"/>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This Key Action supports:</a:t>
          </a:r>
          <a:endParaRPr lang="el-GR" sz="3600" kern="1200" dirty="0"/>
        </a:p>
      </dsp:txBody>
      <dsp:txXfrm>
        <a:off x="740662" y="645692"/>
        <a:ext cx="2139699" cy="24695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4892E-16E4-4FDD-AAA9-A5649CA666EB}">
      <dsp:nvSpPr>
        <dsp:cNvPr id="0" name=""/>
        <dsp:cNvSpPr/>
      </dsp:nvSpPr>
      <dsp:spPr>
        <a:xfrm>
          <a:off x="4179408" y="980465"/>
          <a:ext cx="1316311" cy="131631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0E4EDB9-0FC5-4478-95B1-CF410EE7FF5F}">
      <dsp:nvSpPr>
        <dsp:cNvPr id="0" name=""/>
        <dsp:cNvSpPr/>
      </dsp:nvSpPr>
      <dsp:spPr>
        <a:xfrm>
          <a:off x="4074103" y="-91388"/>
          <a:ext cx="1526921" cy="8838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l-GR" sz="6500" kern="1200" dirty="0"/>
        </a:p>
      </dsp:txBody>
      <dsp:txXfrm>
        <a:off x="4074103" y="-91388"/>
        <a:ext cx="1526921" cy="883809"/>
      </dsp:txXfrm>
    </dsp:sp>
    <dsp:sp modelId="{A796D447-4BE0-41B3-B6D8-9E68ABFC7A33}">
      <dsp:nvSpPr>
        <dsp:cNvPr id="0" name=""/>
        <dsp:cNvSpPr/>
      </dsp:nvSpPr>
      <dsp:spPr>
        <a:xfrm>
          <a:off x="4680133" y="1344143"/>
          <a:ext cx="1316311" cy="131631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EE268A-0200-4F23-B666-F9B8BBFB3064}">
      <dsp:nvSpPr>
        <dsp:cNvPr id="0" name=""/>
        <dsp:cNvSpPr/>
      </dsp:nvSpPr>
      <dsp:spPr>
        <a:xfrm>
          <a:off x="5970091" y="841281"/>
          <a:ext cx="2402395" cy="9590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70C0"/>
              </a:solidFill>
            </a:rPr>
            <a:t>expose students to different views, knowledge, teaching and research methods as well as work practices in their study field in the European and international context;</a:t>
          </a:r>
          <a:endParaRPr lang="el-GR" sz="1400" b="1" kern="1200" dirty="0">
            <a:solidFill>
              <a:srgbClr val="0070C0"/>
            </a:solidFill>
          </a:endParaRPr>
        </a:p>
      </dsp:txBody>
      <dsp:txXfrm>
        <a:off x="5970091" y="841281"/>
        <a:ext cx="2402395" cy="959027"/>
      </dsp:txXfrm>
    </dsp:sp>
    <dsp:sp modelId="{FD715B8D-4A2C-47DC-8C7F-151E96D3ABAF}">
      <dsp:nvSpPr>
        <dsp:cNvPr id="0" name=""/>
        <dsp:cNvSpPr/>
      </dsp:nvSpPr>
      <dsp:spPr>
        <a:xfrm>
          <a:off x="4489005" y="1933099"/>
          <a:ext cx="1316311" cy="131631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64C66A1-02D6-4F41-8408-A1615A3ED641}">
      <dsp:nvSpPr>
        <dsp:cNvPr id="0" name=""/>
        <dsp:cNvSpPr/>
      </dsp:nvSpPr>
      <dsp:spPr>
        <a:xfrm>
          <a:off x="6073316" y="2435129"/>
          <a:ext cx="2297970" cy="9590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70C0"/>
              </a:solidFill>
            </a:rPr>
            <a:t>develop their transversal skills such as communication skills, language skills, critical thinking, problem solving, inter-cultural skills and research skills;</a:t>
          </a:r>
          <a:endParaRPr lang="el-GR" sz="1400" b="1" kern="1200" dirty="0">
            <a:solidFill>
              <a:srgbClr val="0070C0"/>
            </a:solidFill>
          </a:endParaRPr>
        </a:p>
      </dsp:txBody>
      <dsp:txXfrm>
        <a:off x="6073316" y="2435129"/>
        <a:ext cx="2297970" cy="959027"/>
      </dsp:txXfrm>
    </dsp:sp>
    <dsp:sp modelId="{A3B92C0E-2362-476B-967F-75503C256F42}">
      <dsp:nvSpPr>
        <dsp:cNvPr id="0" name=""/>
        <dsp:cNvSpPr/>
      </dsp:nvSpPr>
      <dsp:spPr>
        <a:xfrm>
          <a:off x="3869812" y="1933099"/>
          <a:ext cx="1316311" cy="131631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91830B8-8E9C-4B37-9A52-89B1478CD9D5}">
      <dsp:nvSpPr>
        <dsp:cNvPr id="0" name=""/>
        <dsp:cNvSpPr/>
      </dsp:nvSpPr>
      <dsp:spPr>
        <a:xfrm>
          <a:off x="1614302" y="2307621"/>
          <a:ext cx="2057074" cy="13245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70C0"/>
              </a:solidFill>
            </a:rPr>
            <a:t>develop their forward looking skills, such as digital and green skills, that will enable them to tackle the challenges of today and tomorrow;</a:t>
          </a:r>
          <a:endParaRPr lang="el-GR" sz="1400" b="1" kern="1200" dirty="0">
            <a:solidFill>
              <a:srgbClr val="0070C0"/>
            </a:solidFill>
          </a:endParaRPr>
        </a:p>
      </dsp:txBody>
      <dsp:txXfrm>
        <a:off x="1614302" y="2307621"/>
        <a:ext cx="2057074" cy="1324579"/>
      </dsp:txXfrm>
    </dsp:sp>
    <dsp:sp modelId="{2689D674-7B3B-48C4-8859-4E2E563BB92E}">
      <dsp:nvSpPr>
        <dsp:cNvPr id="0" name=""/>
        <dsp:cNvSpPr/>
      </dsp:nvSpPr>
      <dsp:spPr>
        <a:xfrm>
          <a:off x="3678683" y="1344143"/>
          <a:ext cx="1316311" cy="131631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91F175A-471D-483F-B569-5BBDB1B0D7D4}">
      <dsp:nvSpPr>
        <dsp:cNvPr id="0" name=""/>
        <dsp:cNvSpPr/>
      </dsp:nvSpPr>
      <dsp:spPr>
        <a:xfrm>
          <a:off x="2204941" y="881541"/>
          <a:ext cx="1368964" cy="9590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70C0"/>
              </a:solidFill>
            </a:rPr>
            <a:t>facilitate personal development such as the ability to adapt to new situations and self-confidence.</a:t>
          </a:r>
          <a:endParaRPr lang="el-GR" sz="1400" b="1" kern="1200" dirty="0">
            <a:solidFill>
              <a:srgbClr val="0070C0"/>
            </a:solidFill>
          </a:endParaRPr>
        </a:p>
      </dsp:txBody>
      <dsp:txXfrm>
        <a:off x="2204941" y="881541"/>
        <a:ext cx="1368964" cy="9590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2B129-C2DE-4F96-825E-684AEAD14FDA}">
      <dsp:nvSpPr>
        <dsp:cNvPr id="0" name=""/>
        <dsp:cNvSpPr/>
      </dsp:nvSpPr>
      <dsp:spPr>
        <a:xfrm>
          <a:off x="5023" y="111589"/>
          <a:ext cx="2318336" cy="1183816"/>
        </a:xfrm>
        <a:prstGeom prst="bevel">
          <a:avLst/>
        </a:prstGeom>
        <a:solidFill>
          <a:schemeClr val="accent1"/>
        </a:solidFill>
        <a:ln w="2540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Doctoral Mobility</a:t>
          </a:r>
          <a:endParaRPr lang="el-GR" sz="2000" b="1" kern="1200" dirty="0"/>
        </a:p>
      </dsp:txBody>
      <dsp:txXfrm>
        <a:off x="153000" y="259566"/>
        <a:ext cx="2022382" cy="887862"/>
      </dsp:txXfrm>
    </dsp:sp>
    <dsp:sp modelId="{272B18E3-1D67-438D-A1E7-E00790CC613F}">
      <dsp:nvSpPr>
        <dsp:cNvPr id="0" name=""/>
        <dsp:cNvSpPr/>
      </dsp:nvSpPr>
      <dsp:spPr>
        <a:xfrm>
          <a:off x="0" y="1096127"/>
          <a:ext cx="2336906" cy="3028611"/>
        </a:xfrm>
        <a:prstGeom prst="bevel">
          <a:avLst/>
        </a:prstGeom>
        <a:solidFill>
          <a:schemeClr val="lt1"/>
        </a:solidFill>
        <a:ln w="15875" cap="flat" cmpd="sng" algn="ctr">
          <a:solidFill>
            <a:schemeClr val="accent1"/>
          </a:solidFill>
          <a:prstDash val="solid"/>
          <a:headEnd type="none" w="med" len="med"/>
          <a:tailEnd type="none" w="med" len="me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solidFill>
                <a:srgbClr val="0070C0"/>
              </a:solidFill>
            </a:rPr>
            <a:t>to better meet the diverse learning and training needs of doctoral candidates and to ensure equal opportunities with those that have the status of higher education staff, doctoral candidates and recent graduates (‘post-docs’)* can undertake </a:t>
          </a:r>
          <a:r>
            <a:rPr lang="en-US" sz="1000" b="1" u="sng" kern="1200" dirty="0">
              <a:solidFill>
                <a:srgbClr val="0070C0"/>
              </a:solidFill>
            </a:rPr>
            <a:t>short-term or long-term physical study or traineeship mobility periods abroad</a:t>
          </a:r>
          <a:r>
            <a:rPr lang="en-US" sz="1000" b="1" kern="1200" dirty="0">
              <a:solidFill>
                <a:srgbClr val="0070C0"/>
              </a:solidFill>
            </a:rPr>
            <a:t>. Adding a virtual component to the physical mobility is encouraged.</a:t>
          </a:r>
          <a:endParaRPr lang="el-GR" sz="1000" b="1" kern="1200" dirty="0">
            <a:solidFill>
              <a:srgbClr val="0070C0"/>
            </a:solidFill>
          </a:endParaRPr>
        </a:p>
      </dsp:txBody>
      <dsp:txXfrm>
        <a:off x="292113" y="1388240"/>
        <a:ext cx="1752680" cy="2444385"/>
      </dsp:txXfrm>
    </dsp:sp>
    <dsp:sp modelId="{D73601ED-0FBC-4F52-AFF4-5D56E65E62AC}">
      <dsp:nvSpPr>
        <dsp:cNvPr id="0" name=""/>
        <dsp:cNvSpPr/>
      </dsp:nvSpPr>
      <dsp:spPr>
        <a:xfrm>
          <a:off x="2701932" y="1803"/>
          <a:ext cx="2327377" cy="1292834"/>
        </a:xfrm>
        <a:prstGeom prst="bevel">
          <a:avLst/>
        </a:prstGeom>
        <a:solidFill>
          <a:schemeClr val="accent1"/>
        </a:solidFill>
        <a:ln w="2540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Blended mobility</a:t>
          </a:r>
          <a:endParaRPr lang="el-GR" sz="2000" b="1" kern="1200" dirty="0"/>
        </a:p>
      </dsp:txBody>
      <dsp:txXfrm>
        <a:off x="2863536" y="163407"/>
        <a:ext cx="2004169" cy="969626"/>
      </dsp:txXfrm>
    </dsp:sp>
    <dsp:sp modelId="{2E6338D2-280F-4F77-A01F-7B636DC32404}">
      <dsp:nvSpPr>
        <dsp:cNvPr id="0" name=""/>
        <dsp:cNvSpPr/>
      </dsp:nvSpPr>
      <dsp:spPr>
        <a:xfrm>
          <a:off x="2680534" y="998083"/>
          <a:ext cx="2318336" cy="3227090"/>
        </a:xfrm>
        <a:prstGeom prst="bevel">
          <a:avLst/>
        </a:prstGeom>
        <a:solidFill>
          <a:schemeClr val="lt1"/>
        </a:solidFill>
        <a:ln w="15875" cap="flat" cmpd="sng" algn="ctr">
          <a:solidFill>
            <a:schemeClr val="accent1"/>
          </a:solidFill>
          <a:prstDash val="solid"/>
          <a:headEnd type="none" w="med" len="med"/>
          <a:tailEnd type="none" w="med" len="me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en-US" sz="1050" b="1" u="sng" kern="1200" dirty="0">
              <a:solidFill>
                <a:srgbClr val="0070C0"/>
              </a:solidFill>
            </a:rPr>
            <a:t>Blended mobility is a combination of physical mobility with a virtual component facilitating a collaborative online learning exchange and teamwork</a:t>
          </a:r>
          <a:r>
            <a:rPr lang="en-US" sz="1050" b="1" kern="1200" dirty="0">
              <a:solidFill>
                <a:srgbClr val="0070C0"/>
              </a:solidFill>
            </a:rPr>
            <a:t>. For example, the virtual component can bring learners together online from different countries and study fields to follow online courses or work collectively and simultaneously on assignments that are </a:t>
          </a:r>
          <a:r>
            <a:rPr lang="en-US" sz="1050" b="1" kern="1200" dirty="0" err="1">
              <a:solidFill>
                <a:srgbClr val="0070C0"/>
              </a:solidFill>
            </a:rPr>
            <a:t>recognised</a:t>
          </a:r>
          <a:r>
            <a:rPr lang="en-US" sz="1050" b="1" kern="1200" dirty="0">
              <a:solidFill>
                <a:srgbClr val="0070C0"/>
              </a:solidFill>
            </a:rPr>
            <a:t> as part of their studies</a:t>
          </a:r>
          <a:endParaRPr lang="el-GR" sz="1050" b="1" kern="1200" dirty="0">
            <a:solidFill>
              <a:srgbClr val="0070C0"/>
            </a:solidFill>
          </a:endParaRPr>
        </a:p>
      </dsp:txBody>
      <dsp:txXfrm>
        <a:off x="2970326" y="1287875"/>
        <a:ext cx="1738752" cy="2647506"/>
      </dsp:txXfrm>
    </dsp:sp>
    <dsp:sp modelId="{6A863A68-95CB-4D89-8D9D-B39CE3C807B8}">
      <dsp:nvSpPr>
        <dsp:cNvPr id="0" name=""/>
        <dsp:cNvSpPr/>
      </dsp:nvSpPr>
      <dsp:spPr>
        <a:xfrm>
          <a:off x="5365260" y="0"/>
          <a:ext cx="2318336" cy="1319754"/>
        </a:xfrm>
        <a:prstGeom prst="bevel">
          <a:avLst/>
        </a:prstGeom>
        <a:solidFill>
          <a:schemeClr val="accent1"/>
        </a:solidFill>
        <a:ln w="2540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l-GR" sz="2000" b="1" kern="1200" dirty="0"/>
            <a:t>Ι</a:t>
          </a:r>
          <a:r>
            <a:rPr lang="en-GB" sz="2000" b="1" kern="1200" dirty="0" err="1"/>
            <a:t>ntensive</a:t>
          </a:r>
          <a:r>
            <a:rPr lang="en-GB" sz="2000" b="1" kern="1200" dirty="0"/>
            <a:t> Blended Mobility</a:t>
          </a:r>
          <a:endParaRPr lang="el-GR" sz="2000" b="1" kern="1200" dirty="0"/>
        </a:p>
      </dsp:txBody>
      <dsp:txXfrm>
        <a:off x="5530229" y="164969"/>
        <a:ext cx="1988398" cy="989816"/>
      </dsp:txXfrm>
    </dsp:sp>
    <dsp:sp modelId="{05524767-4995-4AF6-AB5A-D85478B38813}">
      <dsp:nvSpPr>
        <dsp:cNvPr id="0" name=""/>
        <dsp:cNvSpPr/>
      </dsp:nvSpPr>
      <dsp:spPr>
        <a:xfrm>
          <a:off x="5381701" y="1041886"/>
          <a:ext cx="2202060" cy="3227090"/>
        </a:xfrm>
        <a:prstGeom prst="bevel">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1" kern="1200" dirty="0">
              <a:solidFill>
                <a:srgbClr val="0070C0"/>
              </a:solidFill>
            </a:rPr>
            <a:t>Any doctorate student can also undertake blended mobility by participating in a blended intensive </a:t>
          </a:r>
          <a:r>
            <a:rPr lang="en-US" sz="1100" b="1" kern="1200" dirty="0" err="1">
              <a:solidFill>
                <a:srgbClr val="0070C0"/>
              </a:solidFill>
            </a:rPr>
            <a:t>programme</a:t>
          </a:r>
          <a:r>
            <a:rPr lang="en-US" sz="1100" b="1" kern="1200" dirty="0">
              <a:solidFill>
                <a:srgbClr val="0070C0"/>
              </a:solidFill>
            </a:rPr>
            <a:t> according to the specific eligibility criteria for blended intensive </a:t>
          </a:r>
          <a:r>
            <a:rPr lang="en-US" sz="1100" b="1" kern="1200" dirty="0" err="1">
              <a:solidFill>
                <a:srgbClr val="0070C0"/>
              </a:solidFill>
            </a:rPr>
            <a:t>programmes</a:t>
          </a:r>
          <a:r>
            <a:rPr lang="en-US" sz="1100" b="1" kern="1200" dirty="0">
              <a:solidFill>
                <a:srgbClr val="0070C0"/>
              </a:solidFill>
            </a:rPr>
            <a:t>.</a:t>
          </a:r>
          <a:endParaRPr lang="el-GR" sz="1100" b="1" kern="1200" dirty="0">
            <a:solidFill>
              <a:srgbClr val="0070C0"/>
            </a:solidFill>
          </a:endParaRPr>
        </a:p>
      </dsp:txBody>
      <dsp:txXfrm>
        <a:off x="5656959" y="1317144"/>
        <a:ext cx="1651545" cy="2676575"/>
      </dsp:txXfrm>
    </dsp:sp>
    <dsp:sp modelId="{21A0523C-54B5-4E7A-85C8-95DC2771202C}">
      <dsp:nvSpPr>
        <dsp:cNvPr id="0" name=""/>
        <dsp:cNvSpPr/>
      </dsp:nvSpPr>
      <dsp:spPr>
        <a:xfrm>
          <a:off x="7856753" y="31920"/>
          <a:ext cx="2318336" cy="1255787"/>
        </a:xfrm>
        <a:prstGeom prst="bevel">
          <a:avLst/>
        </a:prstGeom>
        <a:solidFill>
          <a:schemeClr val="accent1"/>
        </a:solidFill>
        <a:ln w="2540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Post Doc Mobility</a:t>
          </a:r>
          <a:endParaRPr lang="el-GR" sz="2000" b="1" kern="1200" dirty="0"/>
        </a:p>
      </dsp:txBody>
      <dsp:txXfrm>
        <a:off x="8013726" y="188893"/>
        <a:ext cx="2004390" cy="941841"/>
      </dsp:txXfrm>
    </dsp:sp>
    <dsp:sp modelId="{1BBD2CA1-9996-4730-9031-DB49EF8B9555}">
      <dsp:nvSpPr>
        <dsp:cNvPr id="0" name=""/>
        <dsp:cNvSpPr/>
      </dsp:nvSpPr>
      <dsp:spPr>
        <a:xfrm>
          <a:off x="7856753" y="1041886"/>
          <a:ext cx="2318336" cy="3227090"/>
        </a:xfrm>
        <a:prstGeom prst="bevel">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1" kern="1200" dirty="0">
              <a:solidFill>
                <a:srgbClr val="0070C0"/>
              </a:solidFill>
            </a:rPr>
            <a:t>*Post-docs may participate in traineeships with the same requirements as any other recent graduate within 12 months of graduating. For those countries where graduates must </a:t>
          </a:r>
          <a:r>
            <a:rPr lang="en-US" sz="1100" b="1" kern="1200" dirty="0" err="1">
              <a:solidFill>
                <a:srgbClr val="0070C0"/>
              </a:solidFill>
            </a:rPr>
            <a:t>enrol</a:t>
          </a:r>
          <a:r>
            <a:rPr lang="en-US" sz="1100" b="1" kern="1200" dirty="0">
              <a:solidFill>
                <a:srgbClr val="0070C0"/>
              </a:solidFill>
            </a:rPr>
            <a:t> in obligatory military or civil service after graduation, the period of eligibility for recent graduates will be extended by the duration of that service</a:t>
          </a:r>
          <a:r>
            <a:rPr lang="en-US" sz="1100" kern="1200" dirty="0"/>
            <a:t>.</a:t>
          </a:r>
          <a:endParaRPr lang="el-GR" sz="1100" kern="1200" dirty="0"/>
        </a:p>
      </dsp:txBody>
      <dsp:txXfrm>
        <a:off x="8146545" y="1331678"/>
        <a:ext cx="1738752" cy="26475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681E8-B566-49E9-9A9C-109F8DEBFC02}">
      <dsp:nvSpPr>
        <dsp:cNvPr id="0" name=""/>
        <dsp:cNvSpPr/>
      </dsp:nvSpPr>
      <dsp:spPr>
        <a:xfrm>
          <a:off x="5029199" y="1554271"/>
          <a:ext cx="1879381" cy="652347"/>
        </a:xfrm>
        <a:custGeom>
          <a:avLst/>
          <a:gdLst/>
          <a:ahLst/>
          <a:cxnLst/>
          <a:rect l="0" t="0" r="0" b="0"/>
          <a:pathLst>
            <a:path>
              <a:moveTo>
                <a:pt x="0" y="0"/>
              </a:moveTo>
              <a:lnTo>
                <a:pt x="0" y="326173"/>
              </a:lnTo>
              <a:lnTo>
                <a:pt x="1879381" y="326173"/>
              </a:lnTo>
              <a:lnTo>
                <a:pt x="1879381" y="6523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B97CBA-F991-448D-AF21-8A4F93B5CBC9}">
      <dsp:nvSpPr>
        <dsp:cNvPr id="0" name=""/>
        <dsp:cNvSpPr/>
      </dsp:nvSpPr>
      <dsp:spPr>
        <a:xfrm>
          <a:off x="3149818" y="1554271"/>
          <a:ext cx="1879381" cy="652347"/>
        </a:xfrm>
        <a:custGeom>
          <a:avLst/>
          <a:gdLst/>
          <a:ahLst/>
          <a:cxnLst/>
          <a:rect l="0" t="0" r="0" b="0"/>
          <a:pathLst>
            <a:path>
              <a:moveTo>
                <a:pt x="1879381" y="0"/>
              </a:moveTo>
              <a:lnTo>
                <a:pt x="1879381" y="326173"/>
              </a:lnTo>
              <a:lnTo>
                <a:pt x="0" y="326173"/>
              </a:lnTo>
              <a:lnTo>
                <a:pt x="0" y="6523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725BAF-696E-4A64-9CA5-8A028A482CA3}">
      <dsp:nvSpPr>
        <dsp:cNvPr id="0" name=""/>
        <dsp:cNvSpPr/>
      </dsp:nvSpPr>
      <dsp:spPr>
        <a:xfrm>
          <a:off x="3475992" y="1064"/>
          <a:ext cx="3106415" cy="1553207"/>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u="none" kern="1200" dirty="0"/>
            <a:t>Mobility for studies and/or traineeships for doctoral candidates: </a:t>
          </a:r>
          <a:endParaRPr lang="el-GR" sz="1400" u="none" kern="1200" dirty="0"/>
        </a:p>
      </dsp:txBody>
      <dsp:txXfrm>
        <a:off x="3670143" y="195215"/>
        <a:ext cx="2718113" cy="1164905"/>
      </dsp:txXfrm>
    </dsp:sp>
    <dsp:sp modelId="{F9EE441E-5A52-4187-A27A-50007E08E4CE}">
      <dsp:nvSpPr>
        <dsp:cNvPr id="0" name=""/>
        <dsp:cNvSpPr/>
      </dsp:nvSpPr>
      <dsp:spPr>
        <a:xfrm>
          <a:off x="1596611" y="2206619"/>
          <a:ext cx="3106415" cy="1553207"/>
        </a:xfrm>
        <a:prstGeom prst="bevel">
          <a:avLst/>
        </a:prstGeom>
        <a:solidFill>
          <a:schemeClr val="lt1"/>
        </a:solidFill>
        <a:ln w="15875" cap="flat" cmpd="sng" algn="ctr">
          <a:solidFill>
            <a:schemeClr val="accent1"/>
          </a:solidFill>
          <a:prstDash val="solid"/>
          <a:headEnd type="none" w="med" len="med"/>
          <a:tailEnd type="none" w="med" len="me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70C0"/>
              </a:solidFill>
            </a:rPr>
            <a:t>from 5 to 30 days (short –term mobility)</a:t>
          </a:r>
          <a:endParaRPr lang="el-GR" sz="1400" b="1" kern="1200" dirty="0">
            <a:solidFill>
              <a:srgbClr val="0070C0"/>
            </a:solidFill>
          </a:endParaRPr>
        </a:p>
      </dsp:txBody>
      <dsp:txXfrm>
        <a:off x="1790762" y="2400770"/>
        <a:ext cx="2718113" cy="1164905"/>
      </dsp:txXfrm>
    </dsp:sp>
    <dsp:sp modelId="{F53C2AA5-BA0C-4372-A010-1FF6E595443D}">
      <dsp:nvSpPr>
        <dsp:cNvPr id="0" name=""/>
        <dsp:cNvSpPr/>
      </dsp:nvSpPr>
      <dsp:spPr>
        <a:xfrm>
          <a:off x="5355373" y="2206619"/>
          <a:ext cx="3106415" cy="1553207"/>
        </a:xfrm>
        <a:prstGeom prst="bevel">
          <a:avLst/>
        </a:prstGeom>
        <a:solidFill>
          <a:schemeClr val="lt1"/>
        </a:solidFill>
        <a:ln w="15875" cap="flat" cmpd="sng" algn="ctr">
          <a:solidFill>
            <a:schemeClr val="accent1"/>
          </a:solidFill>
          <a:prstDash val="solid"/>
          <a:headEnd type="none" w="med" len="med"/>
          <a:tailEnd type="none" w="med" len="me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70C0"/>
              </a:solidFill>
            </a:rPr>
            <a:t>from 2 to 12 months of physical mobility (a study mobility may include a complementary traineeship period, if planned), excluding travel time. (long – term mobility) </a:t>
          </a:r>
          <a:endParaRPr lang="el-GR" sz="1400" b="1" kern="1200" dirty="0">
            <a:solidFill>
              <a:srgbClr val="0070C0"/>
            </a:solidFill>
          </a:endParaRPr>
        </a:p>
      </dsp:txBody>
      <dsp:txXfrm>
        <a:off x="5549524" y="2400770"/>
        <a:ext cx="2718113" cy="11649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9017F-85D9-4C90-880E-9A96252AEED4}">
      <dsp:nvSpPr>
        <dsp:cNvPr id="0" name=""/>
        <dsp:cNvSpPr/>
      </dsp:nvSpPr>
      <dsp:spPr>
        <a:xfrm>
          <a:off x="1211084" y="2306"/>
          <a:ext cx="2431511" cy="1215755"/>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u="none" kern="1200"/>
            <a:t>EU Member States participate fully in all actions of the Erasmus+ Programme. </a:t>
          </a:r>
          <a:endParaRPr lang="el-GR" sz="1300" u="none" kern="1200"/>
        </a:p>
      </dsp:txBody>
      <dsp:txXfrm>
        <a:off x="1363053" y="154275"/>
        <a:ext cx="2127573" cy="911817"/>
      </dsp:txXfrm>
    </dsp:sp>
    <dsp:sp modelId="{16B6BE31-06B3-4542-AD8C-E1D681B3E321}">
      <dsp:nvSpPr>
        <dsp:cNvPr id="0" name=""/>
        <dsp:cNvSpPr/>
      </dsp:nvSpPr>
      <dsp:spPr>
        <a:xfrm>
          <a:off x="4275639" y="8385"/>
          <a:ext cx="2431511" cy="1215755"/>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u="none" kern="1200"/>
            <a:t>“EU Member States and third countries associated to the Programme”.</a:t>
          </a:r>
          <a:endParaRPr lang="el-GR" sz="1300" u="none" kern="1200"/>
        </a:p>
      </dsp:txBody>
      <dsp:txXfrm>
        <a:off x="4427608" y="160354"/>
        <a:ext cx="2127573" cy="911817"/>
      </dsp:txXfrm>
    </dsp:sp>
    <dsp:sp modelId="{0E011908-FEBD-43FB-A948-98CA8BF3C474}">
      <dsp:nvSpPr>
        <dsp:cNvPr id="0" name=""/>
        <dsp:cNvSpPr/>
      </dsp:nvSpPr>
      <dsp:spPr>
        <a:xfrm>
          <a:off x="4518790" y="1224140"/>
          <a:ext cx="217984" cy="905737"/>
        </a:xfrm>
        <a:custGeom>
          <a:avLst/>
          <a:gdLst/>
          <a:ahLst/>
          <a:cxnLst/>
          <a:rect l="0" t="0" r="0" b="0"/>
          <a:pathLst>
            <a:path>
              <a:moveTo>
                <a:pt x="0" y="0"/>
              </a:moveTo>
              <a:lnTo>
                <a:pt x="0" y="905737"/>
              </a:lnTo>
              <a:lnTo>
                <a:pt x="217984" y="90573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C24D3-3241-43CA-856A-64CE9FDAAC95}">
      <dsp:nvSpPr>
        <dsp:cNvPr id="0" name=""/>
        <dsp:cNvSpPr/>
      </dsp:nvSpPr>
      <dsp:spPr>
        <a:xfrm>
          <a:off x="4736775" y="1522000"/>
          <a:ext cx="1945208" cy="1215755"/>
        </a:xfrm>
        <a:prstGeom prst="bevel">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rgbClr val="0070C0"/>
              </a:solidFill>
            </a:rPr>
            <a:t>Members of the European Free Trade Association (EFTA) which are members of the European Economic Area (EEA): Norway, Iceland, Liechtenstein;</a:t>
          </a:r>
          <a:endParaRPr lang="el-GR" sz="1050" b="1" kern="1200" dirty="0">
            <a:solidFill>
              <a:srgbClr val="0070C0"/>
            </a:solidFill>
          </a:endParaRPr>
        </a:p>
      </dsp:txBody>
      <dsp:txXfrm>
        <a:off x="4888744" y="1673969"/>
        <a:ext cx="1641270" cy="911817"/>
      </dsp:txXfrm>
    </dsp:sp>
    <dsp:sp modelId="{ABE924F2-90BF-4B11-8A48-E967CDF030F8}">
      <dsp:nvSpPr>
        <dsp:cNvPr id="0" name=""/>
        <dsp:cNvSpPr/>
      </dsp:nvSpPr>
      <dsp:spPr>
        <a:xfrm>
          <a:off x="4518790" y="1224140"/>
          <a:ext cx="217984" cy="2425432"/>
        </a:xfrm>
        <a:custGeom>
          <a:avLst/>
          <a:gdLst/>
          <a:ahLst/>
          <a:cxnLst/>
          <a:rect l="0" t="0" r="0" b="0"/>
          <a:pathLst>
            <a:path>
              <a:moveTo>
                <a:pt x="0" y="0"/>
              </a:moveTo>
              <a:lnTo>
                <a:pt x="0" y="2425432"/>
              </a:lnTo>
              <a:lnTo>
                <a:pt x="217984" y="242543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6A1686-4E8B-4836-9303-668000137724}">
      <dsp:nvSpPr>
        <dsp:cNvPr id="0" name=""/>
        <dsp:cNvSpPr/>
      </dsp:nvSpPr>
      <dsp:spPr>
        <a:xfrm>
          <a:off x="4736775" y="3041695"/>
          <a:ext cx="1945208" cy="1215755"/>
        </a:xfrm>
        <a:prstGeom prst="bevel">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070C0"/>
              </a:solidFill>
            </a:rPr>
            <a:t>Acceding countries</a:t>
          </a:r>
        </a:p>
        <a:p>
          <a:pPr marL="0" lvl="0" indent="0" algn="ctr" defTabSz="444500">
            <a:lnSpc>
              <a:spcPct val="90000"/>
            </a:lnSpc>
            <a:spcBef>
              <a:spcPct val="0"/>
            </a:spcBef>
            <a:spcAft>
              <a:spcPct val="35000"/>
            </a:spcAft>
            <a:buNone/>
          </a:pPr>
          <a:r>
            <a:rPr lang="en-US" sz="1000" b="1" kern="1200" dirty="0">
              <a:solidFill>
                <a:srgbClr val="0070C0"/>
              </a:solidFill>
            </a:rPr>
            <a:t> Candidate countries</a:t>
          </a:r>
        </a:p>
        <a:p>
          <a:pPr marL="0" lvl="0" indent="0" algn="ctr" defTabSz="444500">
            <a:lnSpc>
              <a:spcPct val="90000"/>
            </a:lnSpc>
            <a:spcBef>
              <a:spcPct val="0"/>
            </a:spcBef>
            <a:spcAft>
              <a:spcPct val="35000"/>
            </a:spcAft>
            <a:buNone/>
          </a:pPr>
          <a:r>
            <a:rPr lang="en-US" sz="1000" b="1" kern="1200" dirty="0">
              <a:solidFill>
                <a:srgbClr val="0070C0"/>
              </a:solidFill>
            </a:rPr>
            <a:t>Potential candidates</a:t>
          </a:r>
        </a:p>
        <a:p>
          <a:pPr marL="0" lvl="0" indent="0" algn="ctr" defTabSz="444500">
            <a:lnSpc>
              <a:spcPct val="90000"/>
            </a:lnSpc>
            <a:spcBef>
              <a:spcPct val="0"/>
            </a:spcBef>
            <a:spcAft>
              <a:spcPct val="35000"/>
            </a:spcAft>
            <a:buNone/>
          </a:pPr>
          <a:r>
            <a:rPr lang="en-US" sz="1000" b="1" kern="1200" dirty="0">
              <a:solidFill>
                <a:srgbClr val="0070C0"/>
              </a:solidFill>
            </a:rPr>
            <a:t> Republic of North Macedonia, Republic of </a:t>
          </a:r>
          <a:r>
            <a:rPr lang="en-US" sz="1000" b="1" kern="1200" dirty="0" err="1">
              <a:solidFill>
                <a:srgbClr val="0070C0"/>
              </a:solidFill>
            </a:rPr>
            <a:t>Türkiye</a:t>
          </a:r>
          <a:r>
            <a:rPr lang="en-US" sz="1000" b="1" kern="1200" dirty="0">
              <a:solidFill>
                <a:srgbClr val="0070C0"/>
              </a:solidFill>
            </a:rPr>
            <a:t> </a:t>
          </a:r>
          <a:br>
            <a:rPr lang="en-US" sz="1000" b="1" kern="1200" dirty="0">
              <a:solidFill>
                <a:srgbClr val="0070C0"/>
              </a:solidFill>
            </a:rPr>
          </a:br>
          <a:r>
            <a:rPr lang="en-US" sz="1000" b="1" kern="1200" dirty="0">
              <a:solidFill>
                <a:srgbClr val="0070C0"/>
              </a:solidFill>
            </a:rPr>
            <a:t>Republic of Serbia</a:t>
          </a:r>
          <a:endParaRPr lang="el-GR" sz="1000" b="1" kern="1200" dirty="0">
            <a:solidFill>
              <a:srgbClr val="0070C0"/>
            </a:solidFill>
          </a:endParaRPr>
        </a:p>
      </dsp:txBody>
      <dsp:txXfrm>
        <a:off x="4888744" y="3193664"/>
        <a:ext cx="1641270" cy="911817"/>
      </dsp:txXfrm>
    </dsp:sp>
    <dsp:sp modelId="{29E7862C-98D1-4A03-A319-568884D54364}">
      <dsp:nvSpPr>
        <dsp:cNvPr id="0" name=""/>
        <dsp:cNvSpPr/>
      </dsp:nvSpPr>
      <dsp:spPr>
        <a:xfrm>
          <a:off x="7289862" y="2306"/>
          <a:ext cx="2431511" cy="1215755"/>
        </a:xfrm>
        <a:prstGeom prst="bevel">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b="1" u="none" kern="1200"/>
            <a:t>Third countries not associated to the Programme are covered by internal policy funding:</a:t>
          </a:r>
          <a:endParaRPr lang="el-GR" sz="1300" u="none" kern="1200"/>
        </a:p>
      </dsp:txBody>
      <dsp:txXfrm>
        <a:off x="7441831" y="154275"/>
        <a:ext cx="2127573" cy="911817"/>
      </dsp:txXfrm>
    </dsp:sp>
    <dsp:sp modelId="{C8E61D9E-2D32-4F54-B22F-CD92DC772315}">
      <dsp:nvSpPr>
        <dsp:cNvPr id="0" name=""/>
        <dsp:cNvSpPr/>
      </dsp:nvSpPr>
      <dsp:spPr>
        <a:xfrm>
          <a:off x="7533013" y="1218061"/>
          <a:ext cx="243151" cy="911816"/>
        </a:xfrm>
        <a:custGeom>
          <a:avLst/>
          <a:gdLst/>
          <a:ahLst/>
          <a:cxnLst/>
          <a:rect l="0" t="0" r="0" b="0"/>
          <a:pathLst>
            <a:path>
              <a:moveTo>
                <a:pt x="0" y="0"/>
              </a:moveTo>
              <a:lnTo>
                <a:pt x="0" y="911816"/>
              </a:lnTo>
              <a:lnTo>
                <a:pt x="243151" y="9118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61A306-4B4F-4231-BED4-FA1E8F181D4B}">
      <dsp:nvSpPr>
        <dsp:cNvPr id="0" name=""/>
        <dsp:cNvSpPr/>
      </dsp:nvSpPr>
      <dsp:spPr>
        <a:xfrm>
          <a:off x="7776164" y="1522000"/>
          <a:ext cx="1945208" cy="1215755"/>
        </a:xfrm>
        <a:prstGeom prst="bevel">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0070C0"/>
              </a:solidFill>
            </a:rPr>
            <a:t>Region 13: Andorra, Monaco, San Marino, Vatican City State</a:t>
          </a:r>
          <a:endParaRPr lang="el-GR" sz="1100" b="1" kern="1200" dirty="0">
            <a:solidFill>
              <a:srgbClr val="0070C0"/>
            </a:solidFill>
          </a:endParaRPr>
        </a:p>
      </dsp:txBody>
      <dsp:txXfrm>
        <a:off x="7928133" y="1673969"/>
        <a:ext cx="1641270" cy="911817"/>
      </dsp:txXfrm>
    </dsp:sp>
    <dsp:sp modelId="{9EFF13CF-5967-4A47-9CFB-CC8DEE2D35A2}">
      <dsp:nvSpPr>
        <dsp:cNvPr id="0" name=""/>
        <dsp:cNvSpPr/>
      </dsp:nvSpPr>
      <dsp:spPr>
        <a:xfrm>
          <a:off x="7533013" y="1218061"/>
          <a:ext cx="243151" cy="2431511"/>
        </a:xfrm>
        <a:custGeom>
          <a:avLst/>
          <a:gdLst/>
          <a:ahLst/>
          <a:cxnLst/>
          <a:rect l="0" t="0" r="0" b="0"/>
          <a:pathLst>
            <a:path>
              <a:moveTo>
                <a:pt x="0" y="0"/>
              </a:moveTo>
              <a:lnTo>
                <a:pt x="0" y="2431511"/>
              </a:lnTo>
              <a:lnTo>
                <a:pt x="243151" y="243151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5CF1A-F2A2-47C2-AB16-A6D611163704}">
      <dsp:nvSpPr>
        <dsp:cNvPr id="0" name=""/>
        <dsp:cNvSpPr/>
      </dsp:nvSpPr>
      <dsp:spPr>
        <a:xfrm>
          <a:off x="7776164" y="3041695"/>
          <a:ext cx="1945208" cy="1215755"/>
        </a:xfrm>
        <a:prstGeom prst="bevel">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0070C0"/>
              </a:solidFill>
            </a:rPr>
            <a:t>Region 14: Faroe Islands, Switzerland, United Kingdom</a:t>
          </a:r>
          <a:endParaRPr lang="el-GR" sz="1100" b="1" kern="1200" dirty="0">
            <a:solidFill>
              <a:srgbClr val="0070C0"/>
            </a:solidFill>
          </a:endParaRPr>
        </a:p>
      </dsp:txBody>
      <dsp:txXfrm>
        <a:off x="7928133" y="3193664"/>
        <a:ext cx="1641270" cy="9118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68EC7-9630-4B41-BF51-1C90675BBEA6}">
      <dsp:nvSpPr>
        <dsp:cNvPr id="0" name=""/>
        <dsp:cNvSpPr/>
      </dsp:nvSpPr>
      <dsp:spPr>
        <a:xfrm>
          <a:off x="2540221" y="0"/>
          <a:ext cx="4799840" cy="1674683"/>
        </a:xfrm>
        <a:prstGeom prst="bevel">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1" u="none" kern="1200" dirty="0"/>
            <a:t>Α</a:t>
          </a:r>
          <a:r>
            <a:rPr lang="en-US" sz="1400" b="1" u="none" kern="1200" dirty="0" err="1"/>
            <a:t>rticle</a:t>
          </a:r>
          <a:r>
            <a:rPr lang="en-US" sz="1400" b="1" u="none" kern="1200" dirty="0"/>
            <a:t> 20 of the Regulation, legal entities from third countries non-associated to the </a:t>
          </a:r>
          <a:r>
            <a:rPr lang="en-US" sz="1400" b="1" u="none" kern="1200" dirty="0" err="1"/>
            <a:t>Programme</a:t>
          </a:r>
          <a:r>
            <a:rPr lang="en-US" sz="1400" b="1" u="none" kern="1200" dirty="0"/>
            <a:t> can be eligible in Erasmus+ actions in duly justified cases and in the Union interest (hereafter called “third countries not associated to the </a:t>
          </a:r>
          <a:r>
            <a:rPr lang="en-US" sz="1400" b="1" u="none" kern="1200" dirty="0" err="1"/>
            <a:t>Programme</a:t>
          </a:r>
          <a:r>
            <a:rPr lang="en-US" sz="1400" b="1" u="none" kern="1200" dirty="0"/>
            <a:t>”).</a:t>
          </a:r>
          <a:endParaRPr lang="el-GR" sz="1400" u="none" kern="1200" dirty="0"/>
        </a:p>
      </dsp:txBody>
      <dsp:txXfrm>
        <a:off x="2749556" y="209335"/>
        <a:ext cx="4381170" cy="1256013"/>
      </dsp:txXfrm>
    </dsp:sp>
    <dsp:sp modelId="{AFBF3C3E-3C7D-4974-A490-3E6C046B1B2F}">
      <dsp:nvSpPr>
        <dsp:cNvPr id="0" name=""/>
        <dsp:cNvSpPr/>
      </dsp:nvSpPr>
      <dsp:spPr>
        <a:xfrm flipH="1">
          <a:off x="5411606" y="3084778"/>
          <a:ext cx="3025675" cy="7191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3B7B7D-3149-444A-BB31-2C6FC159C424}">
      <dsp:nvSpPr>
        <dsp:cNvPr id="0" name=""/>
        <dsp:cNvSpPr/>
      </dsp:nvSpPr>
      <dsp:spPr>
        <a:xfrm>
          <a:off x="453107" y="1855520"/>
          <a:ext cx="4119127" cy="1460759"/>
        </a:xfrm>
        <a:prstGeom prst="bevel">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The following third countries not associated to the </a:t>
          </a:r>
          <a:r>
            <a:rPr lang="en-US" sz="1600" kern="1200" dirty="0" err="1"/>
            <a:t>Programme</a:t>
          </a:r>
          <a:r>
            <a:rPr lang="en-US" sz="1600" kern="1200" dirty="0"/>
            <a:t> are regrouped according to the EU’s external action instruments</a:t>
          </a:r>
          <a:r>
            <a:rPr lang="en-GB" sz="1600" kern="1200" dirty="0"/>
            <a:t>:</a:t>
          </a:r>
          <a:endParaRPr lang="el-GR" sz="1600" kern="1200" dirty="0"/>
        </a:p>
      </dsp:txBody>
      <dsp:txXfrm>
        <a:off x="635702" y="2038115"/>
        <a:ext cx="3753937" cy="1095569"/>
      </dsp:txXfrm>
    </dsp:sp>
    <dsp:sp modelId="{9A1A8741-C7DF-4379-BB5B-D11B2D7A2F1F}">
      <dsp:nvSpPr>
        <dsp:cNvPr id="0" name=""/>
        <dsp:cNvSpPr/>
      </dsp:nvSpPr>
      <dsp:spPr>
        <a:xfrm>
          <a:off x="4609481" y="1878567"/>
          <a:ext cx="4799840" cy="1345049"/>
        </a:xfrm>
        <a:prstGeom prst="bevel">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err="1">
              <a:solidFill>
                <a:srgbClr val="0070C0"/>
              </a:solidFill>
            </a:rPr>
            <a:t>Neighbourhood</a:t>
          </a:r>
          <a:r>
            <a:rPr lang="en-US" sz="1400" b="1" kern="1200" dirty="0">
              <a:solidFill>
                <a:srgbClr val="0070C0"/>
              </a:solidFill>
            </a:rPr>
            <a:t>, Development and International Cooperation</a:t>
          </a:r>
          <a:endParaRPr lang="el-GR" sz="1400" b="1" kern="1200" dirty="0">
            <a:solidFill>
              <a:srgbClr val="0070C0"/>
            </a:solidFill>
          </a:endParaRPr>
        </a:p>
        <a:p>
          <a:pPr marL="114300" lvl="1" indent="-114300" algn="l" defTabSz="622300">
            <a:lnSpc>
              <a:spcPct val="90000"/>
            </a:lnSpc>
            <a:spcBef>
              <a:spcPct val="0"/>
            </a:spcBef>
            <a:spcAft>
              <a:spcPct val="15000"/>
            </a:spcAft>
            <a:buChar char="•"/>
          </a:pPr>
          <a:r>
            <a:rPr lang="en-US" sz="1400" b="1" kern="1200" dirty="0">
              <a:solidFill>
                <a:srgbClr val="0070C0"/>
              </a:solidFill>
            </a:rPr>
            <a:t>Global Europe Instrument (NDICI-Global Europe) </a:t>
          </a:r>
          <a:endParaRPr lang="el-GR" sz="1400" b="1" kern="1200" dirty="0">
            <a:solidFill>
              <a:srgbClr val="0070C0"/>
            </a:solidFill>
          </a:endParaRPr>
        </a:p>
        <a:p>
          <a:pPr marL="114300" lvl="1" indent="-114300" algn="l" defTabSz="622300">
            <a:lnSpc>
              <a:spcPct val="90000"/>
            </a:lnSpc>
            <a:spcBef>
              <a:spcPct val="0"/>
            </a:spcBef>
            <a:spcAft>
              <a:spcPct val="15000"/>
            </a:spcAft>
            <a:buChar char="•"/>
          </a:pPr>
          <a:r>
            <a:rPr lang="en-US" sz="1400" b="1" kern="1200" dirty="0">
              <a:solidFill>
                <a:srgbClr val="0070C0"/>
              </a:solidFill>
            </a:rPr>
            <a:t>Instrument for Pre-Accession Assistance (IPAIII)</a:t>
          </a:r>
          <a:endParaRPr lang="el-GR" sz="1400" b="1" kern="1200" dirty="0">
            <a:solidFill>
              <a:srgbClr val="0070C0"/>
            </a:solidFill>
          </a:endParaRPr>
        </a:p>
      </dsp:txBody>
      <dsp:txXfrm>
        <a:off x="4777612" y="2046698"/>
        <a:ext cx="4463578" cy="10087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DFBAA-4DF2-46FB-BBB4-409838B2178B}" type="datetimeFigureOut">
              <a:rPr lang="el-GR" smtClean="0"/>
              <a:t>5/4/2024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30752-0E46-4650-B5DB-329AAB85169C}" type="slidenum">
              <a:rPr lang="el-GR" smtClean="0"/>
              <a:t>‹#›</a:t>
            </a:fld>
            <a:endParaRPr lang="el-GR"/>
          </a:p>
        </p:txBody>
      </p:sp>
    </p:spTree>
    <p:extLst>
      <p:ext uri="{BB962C8B-B14F-4D97-AF65-F5344CB8AC3E}">
        <p14:creationId xmlns:p14="http://schemas.microsoft.com/office/powerpoint/2010/main" val="84552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53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4/5/2024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Yellow">
  <p:cSld name="Blank Yellow">
    <p:spTree>
      <p:nvGrpSpPr>
        <p:cNvPr id="1" name="Shape 329"/>
        <p:cNvGrpSpPr/>
        <p:nvPr/>
      </p:nvGrpSpPr>
      <p:grpSpPr>
        <a:xfrm>
          <a:off x="0" y="0"/>
          <a:ext cx="0" cy="0"/>
          <a:chOff x="0" y="0"/>
          <a:chExt cx="0" cy="0"/>
        </a:xfrm>
      </p:grpSpPr>
      <p:sp>
        <p:nvSpPr>
          <p:cNvPr id="330" name="Google Shape;330;p13"/>
          <p:cNvSpPr/>
          <p:nvPr/>
        </p:nvSpPr>
        <p:spPr>
          <a:xfrm>
            <a:off x="542867" y="542767"/>
            <a:ext cx="11106400" cy="5772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3"/>
          <p:cNvSpPr/>
          <p:nvPr/>
        </p:nvSpPr>
        <p:spPr>
          <a:xfrm>
            <a:off x="-156367" y="1129676"/>
            <a:ext cx="807200" cy="807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3"/>
          <p:cNvSpPr/>
          <p:nvPr/>
        </p:nvSpPr>
        <p:spPr>
          <a:xfrm>
            <a:off x="290467" y="228333"/>
            <a:ext cx="1405600" cy="14056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3"/>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3"/>
          <p:cNvSpPr/>
          <p:nvPr/>
        </p:nvSpPr>
        <p:spPr>
          <a:xfrm>
            <a:off x="1862967" y="450019"/>
            <a:ext cx="182400" cy="1824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3"/>
          <p:cNvSpPr/>
          <p:nvPr/>
        </p:nvSpPr>
        <p:spPr>
          <a:xfrm>
            <a:off x="650837" y="17793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3"/>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3"/>
          <p:cNvSpPr/>
          <p:nvPr/>
        </p:nvSpPr>
        <p:spPr>
          <a:xfrm>
            <a:off x="11343325" y="3974861"/>
            <a:ext cx="1032800" cy="10328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3"/>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3"/>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3"/>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3"/>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3"/>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3"/>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4" name="Google Shape;344;p13"/>
          <p:cNvGrpSpPr/>
          <p:nvPr/>
        </p:nvGrpSpPr>
        <p:grpSpPr>
          <a:xfrm>
            <a:off x="10856501" y="5970098"/>
            <a:ext cx="678468" cy="63828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7" name="Google Shape;347;p13"/>
          <p:cNvGrpSpPr/>
          <p:nvPr/>
        </p:nvGrpSpPr>
        <p:grpSpPr>
          <a:xfrm>
            <a:off x="727495" y="509853"/>
            <a:ext cx="531544" cy="84256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6" name="Google Shape;356;p13"/>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5105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4/5/2024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4/5/2024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4/5/2024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4/5/2024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4/5/2024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4/5/2024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4/5/2024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4/5/2024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4/5/2024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g"/><Relationship Id="rId7" Type="http://schemas.openxmlformats.org/officeDocument/2006/relationships/diagramColors" Target="../diagrams/colors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2.jpg"/><Relationship Id="rId7" Type="http://schemas.openxmlformats.org/officeDocument/2006/relationships/diagramLayout" Target="../diagrams/layout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10.xml"/><Relationship Id="rId5" Type="http://schemas.openxmlformats.org/officeDocument/2006/relationships/image" Target="../media/image8.png"/><Relationship Id="rId10" Type="http://schemas.microsoft.com/office/2007/relationships/diagramDrawing" Target="../diagrams/drawing10.xml"/><Relationship Id="rId4" Type="http://schemas.openxmlformats.org/officeDocument/2006/relationships/image" Target="../media/image7.png"/><Relationship Id="rId9" Type="http://schemas.openxmlformats.org/officeDocument/2006/relationships/diagramColors" Target="../diagrams/colors10.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g"/><Relationship Id="rId7" Type="http://schemas.openxmlformats.org/officeDocument/2006/relationships/diagramColors" Target="../diagrams/colors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g"/><Relationship Id="rId7" Type="http://schemas.openxmlformats.org/officeDocument/2006/relationships/diagramColors" Target="../diagrams/colors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openxmlformats.org/officeDocument/2006/relationships/image" Target="../media/image2.jpg"/><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s>
</file>

<file path=ppt/slides/_rels/slide1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jpg"/><Relationship Id="rId7" Type="http://schemas.openxmlformats.org/officeDocument/2006/relationships/diagramColors" Target="../diagrams/colors1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jpg"/><Relationship Id="rId7" Type="http://schemas.openxmlformats.org/officeDocument/2006/relationships/diagramColors" Target="../diagrams/colors1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jpg"/><Relationship Id="rId7" Type="http://schemas.openxmlformats.org/officeDocument/2006/relationships/diagramColors" Target="../diagrams/colors1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jpg"/><Relationship Id="rId7" Type="http://schemas.openxmlformats.org/officeDocument/2006/relationships/diagramColors" Target="../diagrams/colors1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9.xml"/><Relationship Id="rId7" Type="http://schemas.openxmlformats.org/officeDocument/2006/relationships/image" Target="../media/image3.png"/><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10" Type="http://schemas.openxmlformats.org/officeDocument/2006/relationships/image" Target="../media/image2.jpg"/><Relationship Id="rId4" Type="http://schemas.openxmlformats.org/officeDocument/2006/relationships/diagramLayout" Target="../diagrams/layout20.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svg"/><Relationship Id="rId4" Type="http://schemas.openxmlformats.org/officeDocument/2006/relationships/diagramData" Target="../diagrams/data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g"/><Relationship Id="rId7"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g"/><Relationship Id="rId7" Type="http://schemas.openxmlformats.org/officeDocument/2006/relationships/diagramColors" Target="../diagrams/colors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g"/><Relationship Id="rId7" Type="http://schemas.openxmlformats.org/officeDocument/2006/relationships/diagramColors" Target="../diagrams/colors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g"/><Relationship Id="rId7" Type="http://schemas.openxmlformats.org/officeDocument/2006/relationships/diagramColors" Target="../diagrams/colors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g"/><Relationship Id="rId7" Type="http://schemas.openxmlformats.org/officeDocument/2006/relationships/diagramColors" Target="../diagrams/colors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111241" y="981863"/>
            <a:ext cx="6095999" cy="3494791"/>
          </a:xfrm>
        </p:spPr>
        <p:txBody>
          <a:bodyPr>
            <a:normAutofit fontScale="90000"/>
          </a:bodyPr>
          <a:lstStyle/>
          <a:p>
            <a:r>
              <a:rPr lang="en-GB" sz="5400" dirty="0"/>
              <a:t>Research Methodology Course on CSDP </a:t>
            </a:r>
            <a:br>
              <a:rPr lang="en-GB" sz="5400" dirty="0"/>
            </a:br>
            <a:r>
              <a:rPr lang="en-GB" sz="3200" dirty="0"/>
              <a:t>5</a:t>
            </a:r>
            <a:r>
              <a:rPr lang="en-GB" sz="3200" baseline="30000" dirty="0"/>
              <a:t>th</a:t>
            </a:r>
            <a:r>
              <a:rPr lang="en-GB" sz="3200" dirty="0"/>
              <a:t> of April 2024</a:t>
            </a:r>
            <a:br>
              <a:rPr lang="el-GR" sz="3200" dirty="0"/>
            </a:br>
            <a:r>
              <a:rPr lang="en-US" sz="3200" dirty="0"/>
              <a:t>University of Piraeus </a:t>
            </a:r>
            <a:br>
              <a:rPr lang="en-GB" sz="3200" dirty="0"/>
            </a:br>
            <a:br>
              <a:rPr lang="el-GR" sz="5400" dirty="0"/>
            </a:br>
            <a:r>
              <a:rPr lang="en-US" sz="5400" dirty="0"/>
              <a:t>Doctoral Mobilities in Erasmus+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738101" cy="1068877"/>
          </a:xfrm>
        </p:spPr>
        <p:txBody>
          <a:bodyPr>
            <a:normAutofit/>
          </a:bodyPr>
          <a:lstStyle/>
          <a:p>
            <a:r>
              <a:rPr lang="en-US" sz="1800" dirty="0"/>
              <a:t>Enhancing Research Excellence through International Collaboration</a:t>
            </a:r>
            <a:r>
              <a:rPr lang="el-GR" sz="1800" dirty="0"/>
              <a:t>  </a:t>
            </a:r>
          </a:p>
          <a:p>
            <a:endParaRPr lang="el-GR" sz="1800" dirty="0"/>
          </a:p>
          <a:p>
            <a:endParaRPr lang="en-US" sz="1800"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FD3F176-4739-4877-9CDE-D79FD7531C85}"/>
              </a:ext>
            </a:extLst>
          </p:cNvPr>
          <p:cNvPicPr>
            <a:picLocks noChangeAspect="1"/>
          </p:cNvPicPr>
          <p:nvPr/>
        </p:nvPicPr>
        <p:blipFill>
          <a:blip r:embed="rId4"/>
          <a:stretch>
            <a:fillRect/>
          </a:stretch>
        </p:blipFill>
        <p:spPr>
          <a:xfrm>
            <a:off x="10037270" y="6015970"/>
            <a:ext cx="1926638" cy="780270"/>
          </a:xfrm>
          <a:prstGeom prst="rect">
            <a:avLst/>
          </a:prstGeom>
        </p:spPr>
      </p:pic>
      <p:pic>
        <p:nvPicPr>
          <p:cNvPr id="8" name="Picture 7">
            <a:extLst>
              <a:ext uri="{FF2B5EF4-FFF2-40B4-BE49-F238E27FC236}">
                <a16:creationId xmlns:a16="http://schemas.microsoft.com/office/drawing/2014/main" id="{4BABEDAE-97BA-4965-906E-C5D788D821A5}"/>
              </a:ext>
            </a:extLst>
          </p:cNvPr>
          <p:cNvPicPr>
            <a:picLocks noChangeAspect="1"/>
          </p:cNvPicPr>
          <p:nvPr/>
        </p:nvPicPr>
        <p:blipFill>
          <a:blip r:embed="rId5"/>
          <a:stretch>
            <a:fillRect/>
          </a:stretch>
        </p:blipFill>
        <p:spPr>
          <a:xfrm>
            <a:off x="10970116" y="36359"/>
            <a:ext cx="1127403" cy="1127403"/>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a:xfrm>
            <a:off x="1097280" y="403412"/>
            <a:ext cx="10058400" cy="1333948"/>
          </a:xfrm>
        </p:spPr>
        <p:txBody>
          <a:bodyPr>
            <a:normAutofit/>
          </a:bodyPr>
          <a:lstStyle/>
          <a:p>
            <a:r>
              <a:rPr lang="en-US" sz="4000" dirty="0"/>
              <a:t> Erasmus+ KA 1 – Doctoral Mobilities</a:t>
            </a:r>
            <a:r>
              <a:rPr lang="el-GR" sz="4000" dirty="0"/>
              <a:t> – </a:t>
            </a:r>
            <a:r>
              <a:rPr lang="en-US" sz="4000" dirty="0"/>
              <a:t>Opportunities – Eligible Countries – Action KA 171</a:t>
            </a:r>
            <a:endParaRPr lang="el-GR" sz="4000"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sp>
        <p:nvSpPr>
          <p:cNvPr id="8" name="Content Placeholder 2">
            <a:extLst>
              <a:ext uri="{FF2B5EF4-FFF2-40B4-BE49-F238E27FC236}">
                <a16:creationId xmlns:a16="http://schemas.microsoft.com/office/drawing/2014/main" id="{5A14ECE7-3AAC-4C9C-BA27-D16B695B2150}"/>
              </a:ext>
            </a:extLst>
          </p:cNvPr>
          <p:cNvSpPr txBox="1">
            <a:spLocks/>
          </p:cNvSpPr>
          <p:nvPr/>
        </p:nvSpPr>
        <p:spPr>
          <a:xfrm>
            <a:off x="1097280" y="2108201"/>
            <a:ext cx="10058400"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l-GR" dirty="0"/>
          </a:p>
        </p:txBody>
      </p:sp>
      <p:graphicFrame>
        <p:nvGraphicFramePr>
          <p:cNvPr id="4" name="Diagram 3">
            <a:extLst>
              <a:ext uri="{FF2B5EF4-FFF2-40B4-BE49-F238E27FC236}">
                <a16:creationId xmlns:a16="http://schemas.microsoft.com/office/drawing/2014/main" id="{5A588715-BDEF-4724-B412-2DF47ECD609C}"/>
              </a:ext>
            </a:extLst>
          </p:cNvPr>
          <p:cNvGraphicFramePr/>
          <p:nvPr>
            <p:extLst>
              <p:ext uri="{D42A27DB-BD31-4B8C-83A1-F6EECF244321}">
                <p14:modId xmlns:p14="http://schemas.microsoft.com/office/powerpoint/2010/main" val="1497071359"/>
              </p:ext>
            </p:extLst>
          </p:nvPr>
        </p:nvGraphicFramePr>
        <p:xfrm>
          <a:off x="1036320" y="2260601"/>
          <a:ext cx="10271760" cy="40086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470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sp>
        <p:nvSpPr>
          <p:cNvPr id="8" name="Content Placeholder 2">
            <a:extLst>
              <a:ext uri="{FF2B5EF4-FFF2-40B4-BE49-F238E27FC236}">
                <a16:creationId xmlns:a16="http://schemas.microsoft.com/office/drawing/2014/main" id="{5A14ECE7-3AAC-4C9C-BA27-D16B695B2150}"/>
              </a:ext>
            </a:extLst>
          </p:cNvPr>
          <p:cNvSpPr txBox="1">
            <a:spLocks/>
          </p:cNvSpPr>
          <p:nvPr/>
        </p:nvSpPr>
        <p:spPr>
          <a:xfrm>
            <a:off x="1097280" y="2108201"/>
            <a:ext cx="10058400"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l-GR" dirty="0"/>
          </a:p>
        </p:txBody>
      </p:sp>
      <p:pic>
        <p:nvPicPr>
          <p:cNvPr id="4" name="Picture 3">
            <a:extLst>
              <a:ext uri="{FF2B5EF4-FFF2-40B4-BE49-F238E27FC236}">
                <a16:creationId xmlns:a16="http://schemas.microsoft.com/office/drawing/2014/main" id="{7AE2573D-9372-4DA7-AB82-8138648D2A5A}"/>
              </a:ext>
            </a:extLst>
          </p:cNvPr>
          <p:cNvPicPr>
            <a:picLocks noChangeAspect="1"/>
          </p:cNvPicPr>
          <p:nvPr/>
        </p:nvPicPr>
        <p:blipFill rotWithShape="1">
          <a:blip r:embed="rId4"/>
          <a:srcRect l="10368" t="25333" r="54118" b="33333"/>
          <a:stretch/>
        </p:blipFill>
        <p:spPr>
          <a:xfrm>
            <a:off x="610614" y="1979509"/>
            <a:ext cx="5744815" cy="3760891"/>
          </a:xfrm>
          <a:prstGeom prst="snip2Diag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Picture 11">
            <a:extLst>
              <a:ext uri="{FF2B5EF4-FFF2-40B4-BE49-F238E27FC236}">
                <a16:creationId xmlns:a16="http://schemas.microsoft.com/office/drawing/2014/main" id="{FA92EA86-5FD8-40AB-AEA5-84402AE96EBC}"/>
              </a:ext>
            </a:extLst>
          </p:cNvPr>
          <p:cNvPicPr>
            <a:picLocks noChangeAspect="1"/>
          </p:cNvPicPr>
          <p:nvPr/>
        </p:nvPicPr>
        <p:blipFill rotWithShape="1">
          <a:blip r:embed="rId5"/>
          <a:srcRect l="10147" t="45686" r="54118" b="27255"/>
          <a:stretch/>
        </p:blipFill>
        <p:spPr>
          <a:xfrm>
            <a:off x="6355429" y="2785146"/>
            <a:ext cx="5744815" cy="2369468"/>
          </a:xfrm>
          <a:prstGeom prst="snip2DiagRect">
            <a:avLst/>
          </a:prstGeom>
          <a:solidFill>
            <a:srgbClr val="FFFFFF">
              <a:shade val="85000"/>
            </a:srgbClr>
          </a:solidFill>
          <a:ln w="88900" cap="sq">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aphicFrame>
        <p:nvGraphicFramePr>
          <p:cNvPr id="2" name="Diagram 1">
            <a:extLst>
              <a:ext uri="{FF2B5EF4-FFF2-40B4-BE49-F238E27FC236}">
                <a16:creationId xmlns:a16="http://schemas.microsoft.com/office/drawing/2014/main" id="{9F92C7ED-BEF9-41F2-ABE9-767FC5E1B151}"/>
              </a:ext>
            </a:extLst>
          </p:cNvPr>
          <p:cNvGraphicFramePr/>
          <p:nvPr>
            <p:extLst>
              <p:ext uri="{D42A27DB-BD31-4B8C-83A1-F6EECF244321}">
                <p14:modId xmlns:p14="http://schemas.microsoft.com/office/powerpoint/2010/main" val="572298962"/>
              </p:ext>
            </p:extLst>
          </p:nvPr>
        </p:nvGraphicFramePr>
        <p:xfrm>
          <a:off x="968188" y="516869"/>
          <a:ext cx="10157012" cy="13339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4234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a:xfrm>
            <a:off x="1097280" y="723900"/>
            <a:ext cx="10058400" cy="1013460"/>
          </a:xfrm>
        </p:spPr>
        <p:txBody>
          <a:bodyPr>
            <a:normAutofit fontScale="90000"/>
          </a:bodyPr>
          <a:lstStyle/>
          <a:p>
            <a:r>
              <a:rPr lang="en-US" dirty="0"/>
              <a:t> Erasmus+ KA 131 – Doctoral Mobilities</a:t>
            </a:r>
            <a:r>
              <a:rPr lang="el-GR" dirty="0"/>
              <a:t> –</a:t>
            </a:r>
            <a:r>
              <a:rPr lang="en-US" dirty="0"/>
              <a:t> Long-term Mobility-</a:t>
            </a:r>
            <a:r>
              <a:rPr lang="el-GR" dirty="0"/>
              <a:t> </a:t>
            </a:r>
            <a:r>
              <a:rPr lang="en-US" dirty="0"/>
              <a:t>Studies</a:t>
            </a:r>
            <a:endParaRPr lang="el-GR"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graphicFrame>
        <p:nvGraphicFramePr>
          <p:cNvPr id="3" name="Diagram 2">
            <a:extLst>
              <a:ext uri="{FF2B5EF4-FFF2-40B4-BE49-F238E27FC236}">
                <a16:creationId xmlns:a16="http://schemas.microsoft.com/office/drawing/2014/main" id="{1C37B5B1-6A21-4456-8483-D070005450CA}"/>
              </a:ext>
            </a:extLst>
          </p:cNvPr>
          <p:cNvGraphicFramePr/>
          <p:nvPr>
            <p:extLst>
              <p:ext uri="{D42A27DB-BD31-4B8C-83A1-F6EECF244321}">
                <p14:modId xmlns:p14="http://schemas.microsoft.com/office/powerpoint/2010/main" val="1312969656"/>
              </p:ext>
            </p:extLst>
          </p:nvPr>
        </p:nvGraphicFramePr>
        <p:xfrm>
          <a:off x="1097280" y="1807014"/>
          <a:ext cx="10180002" cy="1013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ble 8">
            <a:extLst>
              <a:ext uri="{FF2B5EF4-FFF2-40B4-BE49-F238E27FC236}">
                <a16:creationId xmlns:a16="http://schemas.microsoft.com/office/drawing/2014/main" id="{8F88B049-B06D-468D-AE79-A18FCF5EFB41}"/>
              </a:ext>
            </a:extLst>
          </p:cNvPr>
          <p:cNvGraphicFramePr>
            <a:graphicFrameLocks noGrp="1"/>
          </p:cNvGraphicFramePr>
          <p:nvPr>
            <p:extLst>
              <p:ext uri="{D42A27DB-BD31-4B8C-83A1-F6EECF244321}">
                <p14:modId xmlns:p14="http://schemas.microsoft.com/office/powerpoint/2010/main" val="325156819"/>
              </p:ext>
            </p:extLst>
          </p:nvPr>
        </p:nvGraphicFramePr>
        <p:xfrm>
          <a:off x="1378038" y="2820475"/>
          <a:ext cx="9777641" cy="3213988"/>
        </p:xfrm>
        <a:graphic>
          <a:graphicData uri="http://schemas.openxmlformats.org/drawingml/2006/table">
            <a:tbl>
              <a:tblPr firstRow="1" bandRow="1">
                <a:tableStyleId>{D27102A9-8310-4765-A935-A1911B00CA55}</a:tableStyleId>
              </a:tblPr>
              <a:tblGrid>
                <a:gridCol w="2400094">
                  <a:extLst>
                    <a:ext uri="{9D8B030D-6E8A-4147-A177-3AD203B41FA5}">
                      <a16:colId xmlns:a16="http://schemas.microsoft.com/office/drawing/2014/main" val="3636453256"/>
                    </a:ext>
                  </a:extLst>
                </a:gridCol>
                <a:gridCol w="5518650">
                  <a:extLst>
                    <a:ext uri="{9D8B030D-6E8A-4147-A177-3AD203B41FA5}">
                      <a16:colId xmlns:a16="http://schemas.microsoft.com/office/drawing/2014/main" val="1400178023"/>
                    </a:ext>
                  </a:extLst>
                </a:gridCol>
                <a:gridCol w="1858897">
                  <a:extLst>
                    <a:ext uri="{9D8B030D-6E8A-4147-A177-3AD203B41FA5}">
                      <a16:colId xmlns:a16="http://schemas.microsoft.com/office/drawing/2014/main" val="1367475836"/>
                    </a:ext>
                  </a:extLst>
                </a:gridCol>
              </a:tblGrid>
              <a:tr h="414251">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US" sz="1000" dirty="0"/>
                        <a:t>Coutries Group</a:t>
                      </a:r>
                      <a:endParaRPr lang="el-GR" sz="1000" dirty="0">
                        <a:latin typeface="+mn-lt"/>
                      </a:endParaRPr>
                    </a:p>
                  </a:txBody>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US" sz="1000" b="1" dirty="0"/>
                        <a:t>Countries</a:t>
                      </a:r>
                      <a:endParaRPr lang="el-GR" sz="1000" b="1"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US" sz="1000" dirty="0"/>
                        <a:t>Individual Support per month</a:t>
                      </a:r>
                      <a:endParaRPr lang="el-GR" sz="1000" dirty="0">
                        <a:latin typeface="+mn-lt"/>
                      </a:endParaRPr>
                    </a:p>
                  </a:txBody>
                  <a:tcPr/>
                </a:tc>
                <a:extLst>
                  <a:ext uri="{0D108BD9-81ED-4DB2-BD59-A6C34878D82A}">
                    <a16:rowId xmlns:a16="http://schemas.microsoft.com/office/drawing/2014/main" val="972161663"/>
                  </a:ext>
                </a:extLst>
              </a:tr>
              <a:tr h="111028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dirty="0"/>
                        <a:t>Group 1</a:t>
                      </a:r>
                    </a:p>
                    <a:p>
                      <a:r>
                        <a:rPr lang="en-US" sz="1000" dirty="0"/>
                        <a:t>Countries with higher living</a:t>
                      </a:r>
                    </a:p>
                    <a:p>
                      <a:r>
                        <a:rPr lang="en-US" sz="1000" dirty="0"/>
                        <a:t>costs</a:t>
                      </a:r>
                      <a:endParaRPr lang="el-GR" sz="1000" dirty="0"/>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dirty="0"/>
                        <a:t>Denmark, Finland, Iceland, Ireland, Liechtenstein, Luxembourg, Norway,</a:t>
                      </a:r>
                    </a:p>
                    <a:p>
                      <a:r>
                        <a:rPr lang="en-US" sz="1000" dirty="0"/>
                        <a:t>Sweden.</a:t>
                      </a:r>
                    </a:p>
                    <a:p>
                      <a:r>
                        <a:rPr lang="en-US" sz="1000" dirty="0"/>
                        <a:t>Third countries not associated to the </a:t>
                      </a:r>
                      <a:r>
                        <a:rPr lang="en-US" sz="1000" dirty="0" err="1"/>
                        <a:t>Programme</a:t>
                      </a:r>
                      <a:r>
                        <a:rPr lang="en-US" sz="1000" dirty="0"/>
                        <a:t> from Region 14.</a:t>
                      </a:r>
                      <a:r>
                        <a:rPr lang="el-GR" sz="1000" dirty="0"/>
                        <a:t>(</a:t>
                      </a:r>
                      <a:r>
                        <a:rPr lang="en-US" sz="1000" dirty="0" err="1"/>
                        <a:t>Feroe</a:t>
                      </a:r>
                      <a:r>
                        <a:rPr lang="en-US" sz="1000" dirty="0"/>
                        <a:t> Island, Switzerland, UK)</a:t>
                      </a:r>
                      <a:endParaRPr lang="el-GR" sz="1000" dirty="0"/>
                    </a:p>
                    <a:p>
                      <a:endParaRPr lang="el-GR" sz="1000" dirty="0">
                        <a:latin typeface="+mn-lt"/>
                      </a:endParaRP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l-GR" sz="1000" dirty="0"/>
                        <a:t>520</a:t>
                      </a:r>
                      <a:r>
                        <a:rPr lang="en-US" sz="1000" dirty="0"/>
                        <a:t>,00</a:t>
                      </a:r>
                      <a:r>
                        <a:rPr lang="el-GR" sz="1000" dirty="0"/>
                        <a:t>€</a:t>
                      </a:r>
                      <a:endParaRPr lang="el-GR" sz="1000" dirty="0">
                        <a:latin typeface="+mn-lt"/>
                      </a:endParaRPr>
                    </a:p>
                  </a:txBody>
                  <a:tcPr/>
                </a:tc>
                <a:extLst>
                  <a:ext uri="{0D108BD9-81ED-4DB2-BD59-A6C34878D82A}">
                    <a16:rowId xmlns:a16="http://schemas.microsoft.com/office/drawing/2014/main" val="2510838490"/>
                  </a:ext>
                </a:extLst>
              </a:tr>
              <a:tr h="86477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dirty="0"/>
                        <a:t>Group 2</a:t>
                      </a:r>
                    </a:p>
                    <a:p>
                      <a:r>
                        <a:rPr lang="en-US" sz="1000" dirty="0"/>
                        <a:t>Countries with medium living</a:t>
                      </a:r>
                    </a:p>
                    <a:p>
                      <a:r>
                        <a:rPr lang="en-US" sz="1000" dirty="0"/>
                        <a:t>costs</a:t>
                      </a:r>
                      <a:endParaRPr lang="el-GR" sz="1000" dirty="0">
                        <a:latin typeface="+mn-lt"/>
                      </a:endParaRP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dirty="0"/>
                        <a:t>Austria, Belgium, Cyprus, France, Germany, Greece, Italy, Malta,</a:t>
                      </a:r>
                    </a:p>
                    <a:p>
                      <a:r>
                        <a:rPr lang="en-US" sz="1000" dirty="0"/>
                        <a:t>Netherlands, Portugal, Spain.</a:t>
                      </a:r>
                    </a:p>
                    <a:p>
                      <a:r>
                        <a:rPr lang="en-US" sz="1000" dirty="0"/>
                        <a:t>Third countries not associated to the </a:t>
                      </a:r>
                      <a:r>
                        <a:rPr lang="en-US" sz="1000" dirty="0" err="1"/>
                        <a:t>Programme</a:t>
                      </a:r>
                      <a:r>
                        <a:rPr lang="en-US" sz="1000" dirty="0"/>
                        <a:t> from Region 13. (Monaco, San Marino, Vatican)</a:t>
                      </a:r>
                      <a:endParaRPr lang="el-GR" sz="1000" dirty="0">
                        <a:latin typeface="+mn-lt"/>
                      </a:endParaRP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l-GR" sz="1000" dirty="0"/>
                        <a:t>470,00 €</a:t>
                      </a:r>
                      <a:endParaRPr lang="el-GR" sz="1000" dirty="0">
                        <a:latin typeface="+mn-lt"/>
                      </a:endParaRPr>
                    </a:p>
                  </a:txBody>
                  <a:tcPr/>
                </a:tc>
                <a:extLst>
                  <a:ext uri="{0D108BD9-81ED-4DB2-BD59-A6C34878D82A}">
                    <a16:rowId xmlns:a16="http://schemas.microsoft.com/office/drawing/2014/main" val="2598392791"/>
                  </a:ext>
                </a:extLst>
              </a:tr>
              <a:tr h="82467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dirty="0"/>
                        <a:t>Group 3</a:t>
                      </a:r>
                    </a:p>
                    <a:p>
                      <a:r>
                        <a:rPr lang="en-US" sz="1000" dirty="0"/>
                        <a:t>Countries with lower living</a:t>
                      </a:r>
                    </a:p>
                    <a:p>
                      <a:r>
                        <a:rPr lang="en-US" sz="1000" dirty="0"/>
                        <a:t>costs</a:t>
                      </a:r>
                      <a:endParaRPr lang="el-GR" sz="1000" dirty="0">
                        <a:latin typeface="+mn-lt"/>
                      </a:endParaRP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u="none" strike="noStrike" baseline="0" dirty="0"/>
                        <a:t>Bulgaria, Croatia, Czech Republic, Estonia, Hungary, Latvia, Lithuania, North</a:t>
                      </a:r>
                    </a:p>
                    <a:p>
                      <a:r>
                        <a:rPr lang="en-US" sz="1000" u="none" strike="noStrike" baseline="0" dirty="0"/>
                        <a:t>Macedonia, Poland, Romania, Serbia, Slovakia, Slovenia, </a:t>
                      </a:r>
                      <a:r>
                        <a:rPr lang="en-US" sz="1000" u="none" strike="noStrike" baseline="0" dirty="0" err="1"/>
                        <a:t>Türkiye</a:t>
                      </a:r>
                      <a:r>
                        <a:rPr lang="en-US" sz="1000" u="none" strike="noStrike" baseline="0" dirty="0"/>
                        <a:t>.</a:t>
                      </a:r>
                      <a:endParaRPr lang="el-GR" sz="1000" dirty="0">
                        <a:latin typeface="+mn-lt"/>
                      </a:endParaRP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l-GR" sz="1000" dirty="0"/>
                        <a:t>420,00 €</a:t>
                      </a:r>
                      <a:endParaRPr lang="el-GR" sz="1000" dirty="0">
                        <a:latin typeface="+mn-lt"/>
                      </a:endParaRPr>
                    </a:p>
                  </a:txBody>
                  <a:tcPr/>
                </a:tc>
                <a:extLst>
                  <a:ext uri="{0D108BD9-81ED-4DB2-BD59-A6C34878D82A}">
                    <a16:rowId xmlns:a16="http://schemas.microsoft.com/office/drawing/2014/main" val="1007247789"/>
                  </a:ext>
                </a:extLst>
              </a:tr>
            </a:tbl>
          </a:graphicData>
        </a:graphic>
      </p:graphicFrame>
    </p:spTree>
    <p:extLst>
      <p:ext uri="{BB962C8B-B14F-4D97-AF65-F5344CB8AC3E}">
        <p14:creationId xmlns:p14="http://schemas.microsoft.com/office/powerpoint/2010/main" val="100117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a:xfrm>
            <a:off x="1097280" y="723900"/>
            <a:ext cx="10058400" cy="1013460"/>
          </a:xfrm>
        </p:spPr>
        <p:txBody>
          <a:bodyPr>
            <a:normAutofit fontScale="90000"/>
          </a:bodyPr>
          <a:lstStyle/>
          <a:p>
            <a:r>
              <a:rPr lang="en-US" dirty="0"/>
              <a:t> Erasmus+ KA 131 – Doctoral Mobilities</a:t>
            </a:r>
            <a:r>
              <a:rPr lang="el-GR" dirty="0"/>
              <a:t> – </a:t>
            </a:r>
            <a:r>
              <a:rPr lang="en-US" dirty="0"/>
              <a:t>Long – Term Mobility- Traineeship</a:t>
            </a:r>
            <a:endParaRPr lang="el-GR"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graphicFrame>
        <p:nvGraphicFramePr>
          <p:cNvPr id="3" name="Diagram 2">
            <a:extLst>
              <a:ext uri="{FF2B5EF4-FFF2-40B4-BE49-F238E27FC236}">
                <a16:creationId xmlns:a16="http://schemas.microsoft.com/office/drawing/2014/main" id="{AE6D8377-24ED-4245-A782-14483AD87B93}"/>
              </a:ext>
            </a:extLst>
          </p:cNvPr>
          <p:cNvGraphicFramePr/>
          <p:nvPr>
            <p:extLst>
              <p:ext uri="{D42A27DB-BD31-4B8C-83A1-F6EECF244321}">
                <p14:modId xmlns:p14="http://schemas.microsoft.com/office/powerpoint/2010/main" val="1513958733"/>
              </p:ext>
            </p:extLst>
          </p:nvPr>
        </p:nvGraphicFramePr>
        <p:xfrm>
          <a:off x="1097280" y="1938528"/>
          <a:ext cx="10058400" cy="881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ble 8">
            <a:extLst>
              <a:ext uri="{FF2B5EF4-FFF2-40B4-BE49-F238E27FC236}">
                <a16:creationId xmlns:a16="http://schemas.microsoft.com/office/drawing/2014/main" id="{8F88B049-B06D-468D-AE79-A18FCF5EFB41}"/>
              </a:ext>
            </a:extLst>
          </p:cNvPr>
          <p:cNvGraphicFramePr>
            <a:graphicFrameLocks noGrp="1"/>
          </p:cNvGraphicFramePr>
          <p:nvPr>
            <p:extLst>
              <p:ext uri="{D42A27DB-BD31-4B8C-83A1-F6EECF244321}">
                <p14:modId xmlns:p14="http://schemas.microsoft.com/office/powerpoint/2010/main" val="3865858019"/>
              </p:ext>
            </p:extLst>
          </p:nvPr>
        </p:nvGraphicFramePr>
        <p:xfrm>
          <a:off x="1378038" y="2820475"/>
          <a:ext cx="9777641" cy="3213988"/>
        </p:xfrm>
        <a:graphic>
          <a:graphicData uri="http://schemas.openxmlformats.org/drawingml/2006/table">
            <a:tbl>
              <a:tblPr firstRow="1" bandRow="1">
                <a:tableStyleId>{D27102A9-8310-4765-A935-A1911B00CA55}</a:tableStyleId>
              </a:tblPr>
              <a:tblGrid>
                <a:gridCol w="2400094">
                  <a:extLst>
                    <a:ext uri="{9D8B030D-6E8A-4147-A177-3AD203B41FA5}">
                      <a16:colId xmlns:a16="http://schemas.microsoft.com/office/drawing/2014/main" val="3636453256"/>
                    </a:ext>
                  </a:extLst>
                </a:gridCol>
                <a:gridCol w="5518650">
                  <a:extLst>
                    <a:ext uri="{9D8B030D-6E8A-4147-A177-3AD203B41FA5}">
                      <a16:colId xmlns:a16="http://schemas.microsoft.com/office/drawing/2014/main" val="1400178023"/>
                    </a:ext>
                  </a:extLst>
                </a:gridCol>
                <a:gridCol w="1858897">
                  <a:extLst>
                    <a:ext uri="{9D8B030D-6E8A-4147-A177-3AD203B41FA5}">
                      <a16:colId xmlns:a16="http://schemas.microsoft.com/office/drawing/2014/main" val="1367475836"/>
                    </a:ext>
                  </a:extLst>
                </a:gridCol>
              </a:tblGrid>
              <a:tr h="414251">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US" sz="1000" dirty="0"/>
                        <a:t>Coutries Group</a:t>
                      </a:r>
                      <a:endParaRPr lang="el-GR" sz="1000" dirty="0">
                        <a:latin typeface="+mn-lt"/>
                      </a:endParaRPr>
                    </a:p>
                  </a:txBody>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US" sz="1000" b="1" dirty="0"/>
                        <a:t>Countries</a:t>
                      </a:r>
                      <a:endParaRPr lang="el-GR" sz="1000" b="1"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US" sz="1000" dirty="0"/>
                        <a:t>Individual Support per month</a:t>
                      </a:r>
                      <a:endParaRPr lang="el-GR" sz="1000" dirty="0">
                        <a:latin typeface="+mn-lt"/>
                      </a:endParaRPr>
                    </a:p>
                  </a:txBody>
                  <a:tcPr/>
                </a:tc>
                <a:extLst>
                  <a:ext uri="{0D108BD9-81ED-4DB2-BD59-A6C34878D82A}">
                    <a16:rowId xmlns:a16="http://schemas.microsoft.com/office/drawing/2014/main" val="972161663"/>
                  </a:ext>
                </a:extLst>
              </a:tr>
              <a:tr h="111028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dirty="0"/>
                        <a:t>Group 1</a:t>
                      </a:r>
                    </a:p>
                    <a:p>
                      <a:r>
                        <a:rPr lang="en-US" sz="1000" dirty="0"/>
                        <a:t>Countries with higher living</a:t>
                      </a:r>
                    </a:p>
                    <a:p>
                      <a:r>
                        <a:rPr lang="en-US" sz="1000" dirty="0"/>
                        <a:t>costs</a:t>
                      </a:r>
                      <a:endParaRPr lang="el-GR" sz="1000" dirty="0"/>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dirty="0"/>
                        <a:t>Denmark, Finland, Iceland, Ireland, Liechtenstein, Luxembourg, Norway,</a:t>
                      </a:r>
                    </a:p>
                    <a:p>
                      <a:r>
                        <a:rPr lang="en-US" sz="1000" dirty="0"/>
                        <a:t>Sweden.</a:t>
                      </a:r>
                    </a:p>
                    <a:p>
                      <a:r>
                        <a:rPr lang="en-US" sz="1000" dirty="0"/>
                        <a:t>Third countries not associated to the </a:t>
                      </a:r>
                      <a:r>
                        <a:rPr lang="en-US" sz="1000" dirty="0" err="1"/>
                        <a:t>Programme</a:t>
                      </a:r>
                      <a:r>
                        <a:rPr lang="en-US" sz="1000" dirty="0"/>
                        <a:t> from Region 14.</a:t>
                      </a:r>
                      <a:r>
                        <a:rPr lang="el-GR" sz="1000" dirty="0"/>
                        <a:t>(</a:t>
                      </a:r>
                      <a:r>
                        <a:rPr lang="en-US" sz="1000" dirty="0" err="1"/>
                        <a:t>Feroe</a:t>
                      </a:r>
                      <a:r>
                        <a:rPr lang="en-US" sz="1000" dirty="0"/>
                        <a:t> Island, Switzerland, UK)</a:t>
                      </a:r>
                      <a:endParaRPr lang="el-GR" sz="1000" dirty="0"/>
                    </a:p>
                    <a:p>
                      <a:endParaRPr lang="el-GR" sz="1000" dirty="0">
                        <a:latin typeface="+mn-lt"/>
                      </a:endParaRP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dirty="0"/>
                        <a:t>67</a:t>
                      </a:r>
                      <a:r>
                        <a:rPr lang="el-GR" sz="1000" dirty="0"/>
                        <a:t>0</a:t>
                      </a:r>
                      <a:r>
                        <a:rPr lang="en-US" sz="1000" dirty="0"/>
                        <a:t>,00</a:t>
                      </a:r>
                      <a:r>
                        <a:rPr lang="el-GR" sz="1000" dirty="0"/>
                        <a:t>€</a:t>
                      </a:r>
                      <a:endParaRPr lang="el-GR" sz="1000" dirty="0">
                        <a:latin typeface="+mn-lt"/>
                      </a:endParaRPr>
                    </a:p>
                  </a:txBody>
                  <a:tcPr/>
                </a:tc>
                <a:extLst>
                  <a:ext uri="{0D108BD9-81ED-4DB2-BD59-A6C34878D82A}">
                    <a16:rowId xmlns:a16="http://schemas.microsoft.com/office/drawing/2014/main" val="2510838490"/>
                  </a:ext>
                </a:extLst>
              </a:tr>
              <a:tr h="86477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dirty="0"/>
                        <a:t>Group 2</a:t>
                      </a:r>
                    </a:p>
                    <a:p>
                      <a:r>
                        <a:rPr lang="en-US" sz="1000" dirty="0"/>
                        <a:t>Countries with medium living</a:t>
                      </a:r>
                    </a:p>
                    <a:p>
                      <a:r>
                        <a:rPr lang="en-US" sz="1000" dirty="0"/>
                        <a:t>costs</a:t>
                      </a:r>
                      <a:endParaRPr lang="el-GR" sz="1000" dirty="0">
                        <a:latin typeface="+mn-lt"/>
                      </a:endParaRP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dirty="0"/>
                        <a:t>Austria, Belgium, Cyprus, France, Germany, Greece, Italy, Malta,</a:t>
                      </a:r>
                    </a:p>
                    <a:p>
                      <a:r>
                        <a:rPr lang="en-US" sz="1000" dirty="0"/>
                        <a:t>Netherlands, Portugal, Spain.</a:t>
                      </a:r>
                    </a:p>
                    <a:p>
                      <a:r>
                        <a:rPr lang="en-US" sz="1000" dirty="0"/>
                        <a:t>Third countries not associated to the </a:t>
                      </a:r>
                      <a:r>
                        <a:rPr lang="en-US" sz="1000" dirty="0" err="1"/>
                        <a:t>Programme</a:t>
                      </a:r>
                      <a:r>
                        <a:rPr lang="en-US" sz="1000" dirty="0"/>
                        <a:t> from Region 13. (Monaco, San Marino, Vatican)</a:t>
                      </a:r>
                      <a:endParaRPr lang="el-GR" sz="1000" dirty="0">
                        <a:latin typeface="+mn-lt"/>
                      </a:endParaRP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dirty="0"/>
                        <a:t>62</a:t>
                      </a:r>
                      <a:r>
                        <a:rPr lang="el-GR" sz="1000" dirty="0"/>
                        <a:t>0,00 €</a:t>
                      </a:r>
                      <a:endParaRPr lang="el-GR" sz="1000" dirty="0">
                        <a:latin typeface="+mn-lt"/>
                      </a:endParaRPr>
                    </a:p>
                  </a:txBody>
                  <a:tcPr/>
                </a:tc>
                <a:extLst>
                  <a:ext uri="{0D108BD9-81ED-4DB2-BD59-A6C34878D82A}">
                    <a16:rowId xmlns:a16="http://schemas.microsoft.com/office/drawing/2014/main" val="2598392791"/>
                  </a:ext>
                </a:extLst>
              </a:tr>
              <a:tr h="82467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dirty="0"/>
                        <a:t>Group 3</a:t>
                      </a:r>
                    </a:p>
                    <a:p>
                      <a:r>
                        <a:rPr lang="en-US" sz="1000" dirty="0"/>
                        <a:t>Countries with lower living</a:t>
                      </a:r>
                    </a:p>
                    <a:p>
                      <a:r>
                        <a:rPr lang="en-US" sz="1000" dirty="0"/>
                        <a:t>costs</a:t>
                      </a:r>
                      <a:endParaRPr lang="el-GR" sz="1000" dirty="0">
                        <a:latin typeface="+mn-lt"/>
                      </a:endParaRP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u="none" strike="noStrike" baseline="0" dirty="0"/>
                        <a:t>Bulgaria, Croatia, Czech Republic, Estonia, Hungary, Latvia, Lithuania, North</a:t>
                      </a:r>
                    </a:p>
                    <a:p>
                      <a:r>
                        <a:rPr lang="en-US" sz="1000" u="none" strike="noStrike" baseline="0" dirty="0"/>
                        <a:t>Macedonia, Poland, Romania, Serbia, Slovakia, Slovenia, </a:t>
                      </a:r>
                      <a:r>
                        <a:rPr lang="en-US" sz="1000" u="none" strike="noStrike" baseline="0" dirty="0" err="1"/>
                        <a:t>Türkiye</a:t>
                      </a:r>
                      <a:r>
                        <a:rPr lang="en-US" sz="1000" u="none" strike="noStrike" baseline="0" dirty="0"/>
                        <a:t>.</a:t>
                      </a:r>
                      <a:endParaRPr lang="el-GR" sz="1000" dirty="0">
                        <a:latin typeface="+mn-lt"/>
                      </a:endParaRP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dirty="0"/>
                        <a:t>57</a:t>
                      </a:r>
                      <a:r>
                        <a:rPr lang="el-GR" sz="1000" dirty="0"/>
                        <a:t>0,00 €</a:t>
                      </a:r>
                      <a:endParaRPr lang="el-GR" sz="1000" dirty="0">
                        <a:latin typeface="+mn-lt"/>
                      </a:endParaRPr>
                    </a:p>
                  </a:txBody>
                  <a:tcPr/>
                </a:tc>
                <a:extLst>
                  <a:ext uri="{0D108BD9-81ED-4DB2-BD59-A6C34878D82A}">
                    <a16:rowId xmlns:a16="http://schemas.microsoft.com/office/drawing/2014/main" val="1007247789"/>
                  </a:ext>
                </a:extLst>
              </a:tr>
            </a:tbl>
          </a:graphicData>
        </a:graphic>
      </p:graphicFrame>
    </p:spTree>
    <p:extLst>
      <p:ext uri="{BB962C8B-B14F-4D97-AF65-F5344CB8AC3E}">
        <p14:creationId xmlns:p14="http://schemas.microsoft.com/office/powerpoint/2010/main" val="74451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a:xfrm>
            <a:off x="1097280" y="723900"/>
            <a:ext cx="10058400" cy="1013460"/>
          </a:xfrm>
        </p:spPr>
        <p:txBody>
          <a:bodyPr>
            <a:normAutofit fontScale="90000"/>
          </a:bodyPr>
          <a:lstStyle/>
          <a:p>
            <a:r>
              <a:rPr lang="en-US" dirty="0"/>
              <a:t> Erasmus+ KA 171 – Doctoral Mobilities</a:t>
            </a:r>
            <a:r>
              <a:rPr lang="el-GR" dirty="0"/>
              <a:t> – </a:t>
            </a:r>
            <a:r>
              <a:rPr lang="en-US" dirty="0"/>
              <a:t>Long – Term Mobility– Studies &amp; Traineeship</a:t>
            </a:r>
            <a:endParaRPr lang="el-GR"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sp>
        <p:nvSpPr>
          <p:cNvPr id="8" name="Content Placeholder 2">
            <a:extLst>
              <a:ext uri="{FF2B5EF4-FFF2-40B4-BE49-F238E27FC236}">
                <a16:creationId xmlns:a16="http://schemas.microsoft.com/office/drawing/2014/main" id="{5A14ECE7-3AAC-4C9C-BA27-D16B695B2150}"/>
              </a:ext>
            </a:extLst>
          </p:cNvPr>
          <p:cNvSpPr txBox="1">
            <a:spLocks/>
          </p:cNvSpPr>
          <p:nvPr/>
        </p:nvSpPr>
        <p:spPr>
          <a:xfrm>
            <a:off x="1097280" y="2108202"/>
            <a:ext cx="10058400" cy="712272"/>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600" b="1" u="sng" dirty="0"/>
              <a:t>STUDENTS AND RECENT GRADUATES ON INTERNATIONAL LONG-TERM MOBILITY INVOLVING THIRD COUNTRIES NOT ASSOCIATED TO THE PROGRAMME</a:t>
            </a:r>
          </a:p>
        </p:txBody>
      </p:sp>
      <p:graphicFrame>
        <p:nvGraphicFramePr>
          <p:cNvPr id="3" name="Table 3">
            <a:extLst>
              <a:ext uri="{FF2B5EF4-FFF2-40B4-BE49-F238E27FC236}">
                <a16:creationId xmlns:a16="http://schemas.microsoft.com/office/drawing/2014/main" id="{E5DC357C-A96B-4B3E-A350-AB319751A770}"/>
              </a:ext>
            </a:extLst>
          </p:cNvPr>
          <p:cNvGraphicFramePr>
            <a:graphicFrameLocks noGrp="1"/>
          </p:cNvGraphicFramePr>
          <p:nvPr>
            <p:extLst>
              <p:ext uri="{D42A27DB-BD31-4B8C-83A1-F6EECF244321}">
                <p14:modId xmlns:p14="http://schemas.microsoft.com/office/powerpoint/2010/main" val="1308279635"/>
              </p:ext>
            </p:extLst>
          </p:nvPr>
        </p:nvGraphicFramePr>
        <p:xfrm>
          <a:off x="1910977" y="3229416"/>
          <a:ext cx="8127999" cy="1559560"/>
        </p:xfrm>
        <a:graphic>
          <a:graphicData uri="http://schemas.openxmlformats.org/drawingml/2006/table">
            <a:tbl>
              <a:tblPr firstRow="1" bandRow="1">
                <a:tableStyleId>{F5AB1C69-6EDB-4FF4-983F-18BD219EF322}</a:tableStyleId>
              </a:tblPr>
              <a:tblGrid>
                <a:gridCol w="2709333">
                  <a:extLst>
                    <a:ext uri="{9D8B030D-6E8A-4147-A177-3AD203B41FA5}">
                      <a16:colId xmlns:a16="http://schemas.microsoft.com/office/drawing/2014/main" val="3806522078"/>
                    </a:ext>
                  </a:extLst>
                </a:gridCol>
                <a:gridCol w="2709333">
                  <a:extLst>
                    <a:ext uri="{9D8B030D-6E8A-4147-A177-3AD203B41FA5}">
                      <a16:colId xmlns:a16="http://schemas.microsoft.com/office/drawing/2014/main" val="1657529956"/>
                    </a:ext>
                  </a:extLst>
                </a:gridCol>
                <a:gridCol w="2709333">
                  <a:extLst>
                    <a:ext uri="{9D8B030D-6E8A-4147-A177-3AD203B41FA5}">
                      <a16:colId xmlns:a16="http://schemas.microsoft.com/office/drawing/2014/main" val="506468710"/>
                    </a:ext>
                  </a:extLst>
                </a:gridCol>
              </a:tblGrid>
              <a:tr h="370840">
                <a:tc>
                  <a:txBody>
                    <a:bodyPr/>
                    <a:lstStyle/>
                    <a:p>
                      <a:r>
                        <a:rPr lang="en-US" dirty="0"/>
                        <a:t>From</a:t>
                      </a:r>
                      <a:endParaRPr lang="el-GR" dirty="0"/>
                    </a:p>
                  </a:txBody>
                  <a:tcPr/>
                </a:tc>
                <a:tc>
                  <a:txBody>
                    <a:bodyPr/>
                    <a:lstStyle/>
                    <a:p>
                      <a:r>
                        <a:rPr lang="en-US" dirty="0"/>
                        <a:t>To</a:t>
                      </a:r>
                      <a:endParaRPr lang="el-GR" dirty="0"/>
                    </a:p>
                  </a:txBody>
                  <a:tcPr/>
                </a:tc>
                <a:tc>
                  <a:txBody>
                    <a:bodyPr/>
                    <a:lstStyle/>
                    <a:p>
                      <a:r>
                        <a:rPr lang="en-US" dirty="0"/>
                        <a:t>Amount</a:t>
                      </a:r>
                      <a:endParaRPr lang="el-GR" dirty="0"/>
                    </a:p>
                  </a:txBody>
                  <a:tcPr/>
                </a:tc>
                <a:extLst>
                  <a:ext uri="{0D108BD9-81ED-4DB2-BD59-A6C34878D82A}">
                    <a16:rowId xmlns:a16="http://schemas.microsoft.com/office/drawing/2014/main" val="1050558422"/>
                  </a:ext>
                </a:extLst>
              </a:tr>
              <a:tr h="370840">
                <a:tc>
                  <a:txBody>
                    <a:bodyPr/>
                    <a:lstStyle/>
                    <a:p>
                      <a:r>
                        <a:rPr lang="en-US" dirty="0"/>
                        <a:t>EU Member States and third countries associated to the </a:t>
                      </a:r>
                      <a:r>
                        <a:rPr lang="en-US" dirty="0" err="1"/>
                        <a:t>Programme</a:t>
                      </a:r>
                      <a:endParaRPr lang="el-GR" dirty="0"/>
                    </a:p>
                  </a:txBody>
                  <a:tcPr/>
                </a:tc>
                <a:tc>
                  <a:txBody>
                    <a:bodyPr/>
                    <a:lstStyle/>
                    <a:p>
                      <a:r>
                        <a:rPr lang="en-US" dirty="0"/>
                        <a:t>Third countries not associated to the </a:t>
                      </a:r>
                      <a:r>
                        <a:rPr lang="en-US" dirty="0" err="1"/>
                        <a:t>Programme</a:t>
                      </a:r>
                      <a:r>
                        <a:rPr lang="en-US" dirty="0"/>
                        <a:t> from Regions 1-12</a:t>
                      </a:r>
                      <a:endParaRPr lang="el-GR" dirty="0"/>
                    </a:p>
                  </a:txBody>
                  <a:tcPr/>
                </a:tc>
                <a:tc>
                  <a:txBody>
                    <a:bodyPr/>
                    <a:lstStyle/>
                    <a:p>
                      <a:r>
                        <a:rPr lang="en-US" dirty="0"/>
                        <a:t>700 EUR per month</a:t>
                      </a:r>
                      <a:endParaRPr lang="el-GR" dirty="0"/>
                    </a:p>
                  </a:txBody>
                  <a:tcPr/>
                </a:tc>
                <a:extLst>
                  <a:ext uri="{0D108BD9-81ED-4DB2-BD59-A6C34878D82A}">
                    <a16:rowId xmlns:a16="http://schemas.microsoft.com/office/drawing/2014/main" val="2280020511"/>
                  </a:ext>
                </a:extLst>
              </a:tr>
            </a:tbl>
          </a:graphicData>
        </a:graphic>
      </p:graphicFrame>
      <p:sp>
        <p:nvSpPr>
          <p:cNvPr id="9" name="TextBox 8">
            <a:extLst>
              <a:ext uri="{FF2B5EF4-FFF2-40B4-BE49-F238E27FC236}">
                <a16:creationId xmlns:a16="http://schemas.microsoft.com/office/drawing/2014/main" id="{1368DC5C-C81F-4410-9329-7C00D4A54983}"/>
              </a:ext>
            </a:extLst>
          </p:cNvPr>
          <p:cNvSpPr txBox="1"/>
          <p:nvPr/>
        </p:nvSpPr>
        <p:spPr>
          <a:xfrm>
            <a:off x="1368236" y="5049358"/>
            <a:ext cx="9012891" cy="1200329"/>
          </a:xfrm>
          <a:prstGeom prst="rect">
            <a:avLst/>
          </a:prstGeom>
          <a:noFill/>
        </p:spPr>
        <p:txBody>
          <a:bodyPr wrap="square">
            <a:spAutoFit/>
          </a:bodyPr>
          <a:lstStyle/>
          <a:p>
            <a:r>
              <a:rPr lang="en-US" dirty="0"/>
              <a:t>The top-up amount for students and recent graduates with fewer opportunities will apply in this case.</a:t>
            </a:r>
          </a:p>
          <a:p>
            <a:r>
              <a:rPr lang="en-US" dirty="0"/>
              <a:t>Outgoing students and recent graduates in international mobility involving third countries not</a:t>
            </a:r>
          </a:p>
          <a:p>
            <a:r>
              <a:rPr lang="en-US" dirty="0"/>
              <a:t>associated to the </a:t>
            </a:r>
            <a:r>
              <a:rPr lang="en-US" dirty="0" err="1"/>
              <a:t>Programme</a:t>
            </a:r>
            <a:r>
              <a:rPr lang="en-US" dirty="0"/>
              <a:t>, except Regions 13 and 14, will receive Travel Support </a:t>
            </a:r>
            <a:endParaRPr lang="el-GR" dirty="0"/>
          </a:p>
        </p:txBody>
      </p:sp>
    </p:spTree>
    <p:extLst>
      <p:ext uri="{BB962C8B-B14F-4D97-AF65-F5344CB8AC3E}">
        <p14:creationId xmlns:p14="http://schemas.microsoft.com/office/powerpoint/2010/main" val="816474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a:xfrm>
            <a:off x="1097280" y="723900"/>
            <a:ext cx="10058400" cy="1013460"/>
          </a:xfrm>
        </p:spPr>
        <p:txBody>
          <a:bodyPr>
            <a:noAutofit/>
          </a:bodyPr>
          <a:lstStyle/>
          <a:p>
            <a:r>
              <a:rPr lang="en-US" sz="3600" dirty="0"/>
              <a:t> Erasmus+ KA 131 &amp; KA 171– Doctoral Mobilities</a:t>
            </a:r>
            <a:r>
              <a:rPr lang="el-GR" sz="3600" dirty="0"/>
              <a:t> – </a:t>
            </a:r>
            <a:r>
              <a:rPr lang="en-US" sz="3600" dirty="0"/>
              <a:t>Long – Term Mobility– Studies &amp; Traineeship</a:t>
            </a:r>
            <a:endParaRPr lang="el-GR" sz="3600"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graphicFrame>
        <p:nvGraphicFramePr>
          <p:cNvPr id="4" name="Diagram 3">
            <a:extLst>
              <a:ext uri="{FF2B5EF4-FFF2-40B4-BE49-F238E27FC236}">
                <a16:creationId xmlns:a16="http://schemas.microsoft.com/office/drawing/2014/main" id="{3CD3BB08-3A7D-4B1B-89B4-EDABF6EE54A9}"/>
              </a:ext>
            </a:extLst>
          </p:cNvPr>
          <p:cNvGraphicFramePr/>
          <p:nvPr>
            <p:extLst>
              <p:ext uri="{D42A27DB-BD31-4B8C-83A1-F6EECF244321}">
                <p14:modId xmlns:p14="http://schemas.microsoft.com/office/powerpoint/2010/main" val="2111860086"/>
              </p:ext>
            </p:extLst>
          </p:nvPr>
        </p:nvGraphicFramePr>
        <p:xfrm>
          <a:off x="1097281" y="1954530"/>
          <a:ext cx="10389870" cy="1474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a:extLst>
              <a:ext uri="{FF2B5EF4-FFF2-40B4-BE49-F238E27FC236}">
                <a16:creationId xmlns:a16="http://schemas.microsoft.com/office/drawing/2014/main" id="{C9CF837A-D122-437D-A496-329A81B447F9}"/>
              </a:ext>
            </a:extLst>
          </p:cNvPr>
          <p:cNvGraphicFramePr/>
          <p:nvPr>
            <p:extLst>
              <p:ext uri="{D42A27DB-BD31-4B8C-83A1-F6EECF244321}">
                <p14:modId xmlns:p14="http://schemas.microsoft.com/office/powerpoint/2010/main" val="672346758"/>
              </p:ext>
            </p:extLst>
          </p:nvPr>
        </p:nvGraphicFramePr>
        <p:xfrm>
          <a:off x="1036320" y="3155219"/>
          <a:ext cx="10119360" cy="244862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66278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a:xfrm>
            <a:off x="1097280" y="723900"/>
            <a:ext cx="10058400" cy="1013460"/>
          </a:xfrm>
        </p:spPr>
        <p:txBody>
          <a:bodyPr>
            <a:normAutofit fontScale="90000"/>
          </a:bodyPr>
          <a:lstStyle/>
          <a:p>
            <a:r>
              <a:rPr lang="en-US" dirty="0"/>
              <a:t> Erasmus+ KA 131 – Doctoral Mobilities</a:t>
            </a:r>
            <a:r>
              <a:rPr lang="el-GR" dirty="0"/>
              <a:t> – </a:t>
            </a:r>
            <a:r>
              <a:rPr lang="en-US" dirty="0"/>
              <a:t>Short – Term Mobility – Studies &amp; Traineeship</a:t>
            </a:r>
            <a:endParaRPr lang="el-GR"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graphicFrame>
        <p:nvGraphicFramePr>
          <p:cNvPr id="4" name="Diagram 3">
            <a:extLst>
              <a:ext uri="{FF2B5EF4-FFF2-40B4-BE49-F238E27FC236}">
                <a16:creationId xmlns:a16="http://schemas.microsoft.com/office/drawing/2014/main" id="{61D4033C-8EB2-41FE-8CE1-CEEDB72FCB8E}"/>
              </a:ext>
            </a:extLst>
          </p:cNvPr>
          <p:cNvGraphicFramePr/>
          <p:nvPr>
            <p:extLst>
              <p:ext uri="{D42A27DB-BD31-4B8C-83A1-F6EECF244321}">
                <p14:modId xmlns:p14="http://schemas.microsoft.com/office/powerpoint/2010/main" val="1777102692"/>
              </p:ext>
            </p:extLst>
          </p:nvPr>
        </p:nvGraphicFramePr>
        <p:xfrm>
          <a:off x="1036320" y="1737360"/>
          <a:ext cx="10240962" cy="1177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Table 9">
            <a:extLst>
              <a:ext uri="{FF2B5EF4-FFF2-40B4-BE49-F238E27FC236}">
                <a16:creationId xmlns:a16="http://schemas.microsoft.com/office/drawing/2014/main" id="{2A8011C1-3A4F-44F0-9E1C-DF04E73FA399}"/>
              </a:ext>
            </a:extLst>
          </p:cNvPr>
          <p:cNvGraphicFramePr>
            <a:graphicFrameLocks noGrp="1"/>
          </p:cNvGraphicFramePr>
          <p:nvPr>
            <p:extLst>
              <p:ext uri="{D42A27DB-BD31-4B8C-83A1-F6EECF244321}">
                <p14:modId xmlns:p14="http://schemas.microsoft.com/office/powerpoint/2010/main" val="3993825528"/>
              </p:ext>
            </p:extLst>
          </p:nvPr>
        </p:nvGraphicFramePr>
        <p:xfrm>
          <a:off x="1339402" y="3085775"/>
          <a:ext cx="9937880" cy="2654625"/>
        </p:xfrm>
        <a:graphic>
          <a:graphicData uri="http://schemas.openxmlformats.org/drawingml/2006/table">
            <a:tbl>
              <a:tblPr firstRow="1" bandRow="1">
                <a:tableStyleId>{D27102A9-8310-4765-A935-A1911B00CA55}</a:tableStyleId>
              </a:tblPr>
              <a:tblGrid>
                <a:gridCol w="4894467">
                  <a:extLst>
                    <a:ext uri="{9D8B030D-6E8A-4147-A177-3AD203B41FA5}">
                      <a16:colId xmlns:a16="http://schemas.microsoft.com/office/drawing/2014/main" val="3636453256"/>
                    </a:ext>
                  </a:extLst>
                </a:gridCol>
                <a:gridCol w="5043413">
                  <a:extLst>
                    <a:ext uri="{9D8B030D-6E8A-4147-A177-3AD203B41FA5}">
                      <a16:colId xmlns:a16="http://schemas.microsoft.com/office/drawing/2014/main" val="1400178023"/>
                    </a:ext>
                  </a:extLst>
                </a:gridCol>
              </a:tblGrid>
              <a:tr h="453382">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fontAlgn="t"/>
                      <a:r>
                        <a:rPr lang="en-US" dirty="0">
                          <a:solidFill>
                            <a:srgbClr val="222C54"/>
                          </a:solidFill>
                          <a:effectLst/>
                        </a:rPr>
                        <a:t>Duration of the physical activity</a:t>
                      </a:r>
                      <a:endParaRPr lang="el-GR" dirty="0">
                        <a:solidFill>
                          <a:srgbClr val="222C54"/>
                        </a:solidFill>
                        <a:effectLst/>
                      </a:endParaRPr>
                    </a:p>
                  </a:txBody>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fontAlgn="t"/>
                      <a:r>
                        <a:rPr lang="en-US" dirty="0">
                          <a:solidFill>
                            <a:srgbClr val="222C54"/>
                          </a:solidFill>
                          <a:effectLst/>
                        </a:rPr>
                        <a:t>Amount (for any EU Member States and third countries associated to the </a:t>
                      </a:r>
                      <a:r>
                        <a:rPr lang="en-US" dirty="0" err="1">
                          <a:solidFill>
                            <a:srgbClr val="222C54"/>
                          </a:solidFill>
                          <a:effectLst/>
                        </a:rPr>
                        <a:t>Programme</a:t>
                      </a:r>
                      <a:r>
                        <a:rPr lang="en-US" dirty="0">
                          <a:solidFill>
                            <a:srgbClr val="222C54"/>
                          </a:solidFill>
                          <a:effectLst/>
                        </a:rPr>
                        <a:t> or third country not associated to the </a:t>
                      </a:r>
                      <a:r>
                        <a:rPr lang="en-US" dirty="0" err="1">
                          <a:solidFill>
                            <a:srgbClr val="222C54"/>
                          </a:solidFill>
                          <a:effectLst/>
                        </a:rPr>
                        <a:t>Programme</a:t>
                      </a:r>
                      <a:r>
                        <a:rPr lang="en-US" dirty="0">
                          <a:solidFill>
                            <a:srgbClr val="222C54"/>
                          </a:solidFill>
                          <a:effectLst/>
                        </a:rPr>
                        <a:t>)</a:t>
                      </a:r>
                      <a:endParaRPr lang="el-GR" dirty="0">
                        <a:solidFill>
                          <a:srgbClr val="222C54"/>
                        </a:solidFill>
                        <a:effectLst/>
                      </a:endParaRPr>
                    </a:p>
                  </a:txBody>
                  <a:tcPr/>
                </a:tc>
                <a:extLst>
                  <a:ext uri="{0D108BD9-81ED-4DB2-BD59-A6C34878D82A}">
                    <a16:rowId xmlns:a16="http://schemas.microsoft.com/office/drawing/2014/main" val="972161663"/>
                  </a:ext>
                </a:extLst>
              </a:tr>
              <a:tr h="82583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dirty="0">
                          <a:solidFill>
                            <a:srgbClr val="222C54"/>
                          </a:solidFill>
                          <a:effectLst/>
                        </a:rPr>
                        <a:t>Up to the 14th day of activity</a:t>
                      </a:r>
                      <a:endParaRPr lang="el-GR" dirty="0">
                        <a:solidFill>
                          <a:srgbClr val="222C54"/>
                        </a:solidFill>
                        <a:effectLst/>
                      </a:endParaRP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dirty="0">
                          <a:solidFill>
                            <a:srgbClr val="222C54"/>
                          </a:solidFill>
                          <a:effectLst/>
                        </a:rPr>
                        <a:t>79 EUR per day</a:t>
                      </a:r>
                      <a:endParaRPr lang="el-GR" dirty="0">
                        <a:solidFill>
                          <a:srgbClr val="222C54"/>
                        </a:solidFill>
                        <a:effectLst/>
                      </a:endParaRPr>
                    </a:p>
                  </a:txBody>
                  <a:tcPr/>
                </a:tc>
                <a:extLst>
                  <a:ext uri="{0D108BD9-81ED-4DB2-BD59-A6C34878D82A}">
                    <a16:rowId xmlns:a16="http://schemas.microsoft.com/office/drawing/2014/main" val="2510838490"/>
                  </a:ext>
                </a:extLst>
              </a:tr>
              <a:tr h="640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dirty="0">
                          <a:solidFill>
                            <a:srgbClr val="222C54"/>
                          </a:solidFill>
                          <a:effectLst/>
                        </a:rPr>
                        <a:t>15th to the 30th day of activity</a:t>
                      </a:r>
                      <a:endParaRPr lang="el-GR" dirty="0">
                        <a:solidFill>
                          <a:srgbClr val="222C54"/>
                        </a:solidFill>
                        <a:effectLst/>
                      </a:endParaRPr>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dirty="0">
                          <a:solidFill>
                            <a:srgbClr val="222C54"/>
                          </a:solidFill>
                          <a:effectLst/>
                        </a:rPr>
                        <a:t>56 EUR per day</a:t>
                      </a:r>
                      <a:endParaRPr lang="el-GR" dirty="0">
                        <a:solidFill>
                          <a:srgbClr val="222C54"/>
                        </a:solidFill>
                        <a:effectLst/>
                      </a:endParaRPr>
                    </a:p>
                  </a:txBody>
                  <a:tcPr/>
                </a:tc>
                <a:extLst>
                  <a:ext uri="{0D108BD9-81ED-4DB2-BD59-A6C34878D82A}">
                    <a16:rowId xmlns:a16="http://schemas.microsoft.com/office/drawing/2014/main" val="2598392791"/>
                  </a:ext>
                </a:extLst>
              </a:tr>
            </a:tbl>
          </a:graphicData>
        </a:graphic>
      </p:graphicFrame>
      <p:sp>
        <p:nvSpPr>
          <p:cNvPr id="11" name="TextBox 10">
            <a:extLst>
              <a:ext uri="{FF2B5EF4-FFF2-40B4-BE49-F238E27FC236}">
                <a16:creationId xmlns:a16="http://schemas.microsoft.com/office/drawing/2014/main" id="{2AD334D6-762B-4BCF-ABD7-DD494373BD73}"/>
              </a:ext>
            </a:extLst>
          </p:cNvPr>
          <p:cNvSpPr txBox="1"/>
          <p:nvPr/>
        </p:nvSpPr>
        <p:spPr>
          <a:xfrm>
            <a:off x="1936367" y="5681648"/>
            <a:ext cx="8743949" cy="646331"/>
          </a:xfrm>
          <a:prstGeom prst="rect">
            <a:avLst/>
          </a:prstGeom>
          <a:noFill/>
        </p:spPr>
        <p:txBody>
          <a:bodyPr wrap="square">
            <a:spAutoFit/>
          </a:bodyPr>
          <a:lstStyle/>
          <a:p>
            <a:r>
              <a:rPr lang="en-US" b="1" u="sng" dirty="0"/>
              <a:t>One travel day before the activity and one travel day following the activity may also be covered by individual support.</a:t>
            </a:r>
            <a:endParaRPr lang="el-GR" b="1" u="sng" dirty="0"/>
          </a:p>
        </p:txBody>
      </p:sp>
    </p:spTree>
    <p:extLst>
      <p:ext uri="{BB962C8B-B14F-4D97-AF65-F5344CB8AC3E}">
        <p14:creationId xmlns:p14="http://schemas.microsoft.com/office/powerpoint/2010/main" val="372351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a:xfrm>
            <a:off x="1097280" y="723900"/>
            <a:ext cx="10058400" cy="1013460"/>
          </a:xfrm>
        </p:spPr>
        <p:txBody>
          <a:bodyPr>
            <a:normAutofit fontScale="90000"/>
          </a:bodyPr>
          <a:lstStyle/>
          <a:p>
            <a:r>
              <a:rPr lang="en-US" dirty="0"/>
              <a:t> Erasmus+ KA 1 – Doctoral Mobilities</a:t>
            </a:r>
            <a:r>
              <a:rPr lang="el-GR" dirty="0"/>
              <a:t> – </a:t>
            </a:r>
            <a:r>
              <a:rPr lang="en-US" dirty="0"/>
              <a:t>Short – Term Mobility– Studies &amp; Traineeship</a:t>
            </a:r>
            <a:endParaRPr lang="el-GR"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sp>
        <p:nvSpPr>
          <p:cNvPr id="8" name="Content Placeholder 2">
            <a:extLst>
              <a:ext uri="{FF2B5EF4-FFF2-40B4-BE49-F238E27FC236}">
                <a16:creationId xmlns:a16="http://schemas.microsoft.com/office/drawing/2014/main" id="{5A14ECE7-3AAC-4C9C-BA27-D16B695B2150}"/>
              </a:ext>
            </a:extLst>
          </p:cNvPr>
          <p:cNvSpPr txBox="1">
            <a:spLocks/>
          </p:cNvSpPr>
          <p:nvPr/>
        </p:nvSpPr>
        <p:spPr>
          <a:xfrm>
            <a:off x="1097280" y="2108202"/>
            <a:ext cx="10058400" cy="712272"/>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endParaRPr lang="en-US" b="1" u="sng" dirty="0"/>
          </a:p>
          <a:p>
            <a:pPr marL="0" indent="0" algn="ctr">
              <a:buNone/>
            </a:pPr>
            <a:endParaRPr lang="en-US" b="1" u="sng" dirty="0"/>
          </a:p>
        </p:txBody>
      </p:sp>
      <p:graphicFrame>
        <p:nvGraphicFramePr>
          <p:cNvPr id="10" name="Diagram 9">
            <a:extLst>
              <a:ext uri="{FF2B5EF4-FFF2-40B4-BE49-F238E27FC236}">
                <a16:creationId xmlns:a16="http://schemas.microsoft.com/office/drawing/2014/main" id="{40309C85-3EB5-416E-8744-CE05BFC59B15}"/>
              </a:ext>
            </a:extLst>
          </p:cNvPr>
          <p:cNvGraphicFramePr/>
          <p:nvPr>
            <p:extLst>
              <p:ext uri="{D42A27DB-BD31-4B8C-83A1-F6EECF244321}">
                <p14:modId xmlns:p14="http://schemas.microsoft.com/office/powerpoint/2010/main" val="1502378498"/>
              </p:ext>
            </p:extLst>
          </p:nvPr>
        </p:nvGraphicFramePr>
        <p:xfrm>
          <a:off x="2491530" y="3191316"/>
          <a:ext cx="7860485" cy="2613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06980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a:xfrm>
            <a:off x="1097280" y="723900"/>
            <a:ext cx="10058400" cy="1013460"/>
          </a:xfrm>
        </p:spPr>
        <p:txBody>
          <a:bodyPr>
            <a:noAutofit/>
          </a:bodyPr>
          <a:lstStyle/>
          <a:p>
            <a:r>
              <a:rPr lang="en-US" sz="3600" dirty="0"/>
              <a:t> Erasmus+ KA 131 &amp; KA 171– Doctoral Mobilities – Short – Term Mobility– Studies &amp; Traineeship</a:t>
            </a:r>
            <a:endParaRPr lang="el-GR" sz="3600"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graphicFrame>
        <p:nvGraphicFramePr>
          <p:cNvPr id="3" name="Diagram 2">
            <a:extLst>
              <a:ext uri="{FF2B5EF4-FFF2-40B4-BE49-F238E27FC236}">
                <a16:creationId xmlns:a16="http://schemas.microsoft.com/office/drawing/2014/main" id="{74D12F96-344E-437A-86BD-ABA3D7EF3B4B}"/>
              </a:ext>
            </a:extLst>
          </p:cNvPr>
          <p:cNvGraphicFramePr/>
          <p:nvPr>
            <p:extLst>
              <p:ext uri="{D42A27DB-BD31-4B8C-83A1-F6EECF244321}">
                <p14:modId xmlns:p14="http://schemas.microsoft.com/office/powerpoint/2010/main" val="4094200790"/>
              </p:ext>
            </p:extLst>
          </p:nvPr>
        </p:nvGraphicFramePr>
        <p:xfrm>
          <a:off x="1097280" y="2108201"/>
          <a:ext cx="8942266" cy="3760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59562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a:xfrm>
            <a:off x="1218882" y="588772"/>
            <a:ext cx="10058400" cy="1148589"/>
          </a:xfrm>
        </p:spPr>
        <p:txBody>
          <a:bodyPr>
            <a:normAutofit fontScale="90000"/>
          </a:bodyPr>
          <a:lstStyle/>
          <a:p>
            <a:r>
              <a:rPr lang="en-US" dirty="0"/>
              <a:t> </a:t>
            </a:r>
            <a:r>
              <a:rPr lang="en-US" sz="4000" dirty="0"/>
              <a:t>Erasmus+ KA 131 &amp; KA 171 – Doctoral Mobilities – Short – Term Mobility– Studies &amp; Traineeship</a:t>
            </a:r>
            <a:endParaRPr lang="el-GR" sz="4000"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graphicFrame>
        <p:nvGraphicFramePr>
          <p:cNvPr id="9" name="Table 8">
            <a:extLst>
              <a:ext uri="{FF2B5EF4-FFF2-40B4-BE49-F238E27FC236}">
                <a16:creationId xmlns:a16="http://schemas.microsoft.com/office/drawing/2014/main" id="{7A007484-0658-4653-860C-421FDBE3F882}"/>
              </a:ext>
            </a:extLst>
          </p:cNvPr>
          <p:cNvGraphicFramePr>
            <a:graphicFrameLocks noGrp="1"/>
          </p:cNvGraphicFramePr>
          <p:nvPr>
            <p:extLst>
              <p:ext uri="{D42A27DB-BD31-4B8C-83A1-F6EECF244321}">
                <p14:modId xmlns:p14="http://schemas.microsoft.com/office/powerpoint/2010/main" val="2333516058"/>
              </p:ext>
            </p:extLst>
          </p:nvPr>
        </p:nvGraphicFramePr>
        <p:xfrm>
          <a:off x="1425388" y="3044892"/>
          <a:ext cx="9144000" cy="3310874"/>
        </p:xfrm>
        <a:graphic>
          <a:graphicData uri="http://schemas.openxmlformats.org/drawingml/2006/table">
            <a:tbl>
              <a:tblPr firstRow="1" bandRow="1">
                <a:tableStyleId>{D27102A9-8310-4765-A935-A1911B00CA55}</a:tableStyleId>
              </a:tblPr>
              <a:tblGrid>
                <a:gridCol w="2860611">
                  <a:extLst>
                    <a:ext uri="{9D8B030D-6E8A-4147-A177-3AD203B41FA5}">
                      <a16:colId xmlns:a16="http://schemas.microsoft.com/office/drawing/2014/main" val="3636453256"/>
                    </a:ext>
                  </a:extLst>
                </a:gridCol>
                <a:gridCol w="2840139">
                  <a:extLst>
                    <a:ext uri="{9D8B030D-6E8A-4147-A177-3AD203B41FA5}">
                      <a16:colId xmlns:a16="http://schemas.microsoft.com/office/drawing/2014/main" val="1400178023"/>
                    </a:ext>
                  </a:extLst>
                </a:gridCol>
                <a:gridCol w="3443250">
                  <a:extLst>
                    <a:ext uri="{9D8B030D-6E8A-4147-A177-3AD203B41FA5}">
                      <a16:colId xmlns:a16="http://schemas.microsoft.com/office/drawing/2014/main" val="1367475836"/>
                    </a:ext>
                  </a:extLst>
                </a:gridCol>
              </a:tblGrid>
              <a:tr h="664968">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fontAlgn="t"/>
                      <a:r>
                        <a:rPr lang="en-US" b="1" dirty="0">
                          <a:solidFill>
                            <a:srgbClr val="222C54"/>
                          </a:solidFill>
                          <a:effectLst/>
                        </a:rPr>
                        <a:t>Travel distances</a:t>
                      </a:r>
                      <a:endParaRPr lang="el-GR" dirty="0">
                        <a:solidFill>
                          <a:srgbClr val="222C54"/>
                        </a:solidFill>
                        <a:effectLst/>
                      </a:endParaRPr>
                    </a:p>
                  </a:txBody>
                  <a:tcPr anchor="ct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fontAlgn="t"/>
                      <a:r>
                        <a:rPr lang="en-US" b="1" dirty="0">
                          <a:solidFill>
                            <a:srgbClr val="222C54"/>
                          </a:solidFill>
                          <a:effectLst/>
                        </a:rPr>
                        <a:t>In case of standard travel</a:t>
                      </a:r>
                      <a:endParaRPr lang="el-GR" dirty="0">
                        <a:solidFill>
                          <a:srgbClr val="222C54"/>
                        </a:solidFill>
                        <a:effectLst/>
                      </a:endParaRPr>
                    </a:p>
                  </a:txBody>
                  <a:tcPr anchor="ct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fontAlgn="t"/>
                      <a:r>
                        <a:rPr lang="en-US" b="1" dirty="0">
                          <a:solidFill>
                            <a:srgbClr val="222C54"/>
                          </a:solidFill>
                          <a:effectLst/>
                        </a:rPr>
                        <a:t>In case of green travel</a:t>
                      </a:r>
                      <a:endParaRPr lang="el-GR" dirty="0">
                        <a:solidFill>
                          <a:srgbClr val="222C54"/>
                        </a:solidFill>
                        <a:effectLst/>
                      </a:endParaRPr>
                    </a:p>
                  </a:txBody>
                  <a:tcPr anchor="ctr"/>
                </a:tc>
                <a:extLst>
                  <a:ext uri="{0D108BD9-81ED-4DB2-BD59-A6C34878D82A}">
                    <a16:rowId xmlns:a16="http://schemas.microsoft.com/office/drawing/2014/main" val="972161663"/>
                  </a:ext>
                </a:extLst>
              </a:tr>
              <a:tr h="5045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Between 10 and 99 KM:</a:t>
                      </a:r>
                      <a:endParaRPr lang="el-GR" sz="1200" dirty="0">
                        <a:solidFill>
                          <a:srgbClr val="222C54"/>
                        </a:solidFill>
                        <a:effectLst/>
                      </a:endParaRPr>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23 EUR per participant</a:t>
                      </a:r>
                      <a:endParaRPr lang="el-GR" sz="1200" dirty="0">
                        <a:solidFill>
                          <a:srgbClr val="222C54"/>
                        </a:solidFill>
                        <a:effectLst/>
                      </a:endParaRPr>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l-GR" sz="1200">
                          <a:solidFill>
                            <a:srgbClr val="222C54"/>
                          </a:solidFill>
                          <a:effectLst/>
                        </a:rPr>
                        <a:t>--</a:t>
                      </a:r>
                    </a:p>
                  </a:txBody>
                  <a:tcPr anchor="ctr"/>
                </a:tc>
                <a:extLst>
                  <a:ext uri="{0D108BD9-81ED-4DB2-BD59-A6C34878D82A}">
                    <a16:rowId xmlns:a16="http://schemas.microsoft.com/office/drawing/2014/main" val="2510838490"/>
                  </a:ext>
                </a:extLst>
              </a:tr>
              <a:tr h="5092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Between 100 and 499 KM:</a:t>
                      </a:r>
                      <a:endParaRPr lang="el-GR" sz="1200" dirty="0">
                        <a:solidFill>
                          <a:srgbClr val="222C54"/>
                        </a:solidFill>
                        <a:effectLst/>
                      </a:endParaRPr>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180 EUR per participant</a:t>
                      </a:r>
                      <a:endParaRPr lang="el-GR" sz="1200" dirty="0">
                        <a:solidFill>
                          <a:srgbClr val="222C54"/>
                        </a:solidFill>
                        <a:effectLst/>
                      </a:endParaRPr>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210 EUR per participant</a:t>
                      </a:r>
                      <a:endParaRPr lang="el-GR" sz="1200" dirty="0">
                        <a:solidFill>
                          <a:srgbClr val="222C54"/>
                        </a:solidFill>
                        <a:effectLst/>
                      </a:endParaRPr>
                    </a:p>
                  </a:txBody>
                  <a:tcPr anchor="ctr"/>
                </a:tc>
                <a:extLst>
                  <a:ext uri="{0D108BD9-81ED-4DB2-BD59-A6C34878D82A}">
                    <a16:rowId xmlns:a16="http://schemas.microsoft.com/office/drawing/2014/main" val="2598392791"/>
                  </a:ext>
                </a:extLst>
              </a:tr>
              <a:tr h="4230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Between 500 and 1999 KM:</a:t>
                      </a:r>
                      <a:endParaRPr lang="el-GR" sz="1200" dirty="0">
                        <a:solidFill>
                          <a:srgbClr val="222C54"/>
                        </a:solidFill>
                        <a:effectLst/>
                      </a:endParaRPr>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275 EUR per participant</a:t>
                      </a:r>
                      <a:endParaRPr lang="el-GR" sz="1200" dirty="0">
                        <a:solidFill>
                          <a:srgbClr val="222C54"/>
                        </a:solidFill>
                        <a:effectLst/>
                      </a:endParaRPr>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320 EUR per participant</a:t>
                      </a:r>
                      <a:endParaRPr lang="el-GR" sz="1200" dirty="0">
                        <a:solidFill>
                          <a:srgbClr val="222C54"/>
                        </a:solidFill>
                        <a:effectLst/>
                      </a:endParaRPr>
                    </a:p>
                  </a:txBody>
                  <a:tcPr anchor="ctr"/>
                </a:tc>
                <a:extLst>
                  <a:ext uri="{0D108BD9-81ED-4DB2-BD59-A6C34878D82A}">
                    <a16:rowId xmlns:a16="http://schemas.microsoft.com/office/drawing/2014/main" val="1007247789"/>
                  </a:ext>
                </a:extLst>
              </a:tr>
              <a:tr h="3068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Between 2000 and 2999 KM:</a:t>
                      </a:r>
                      <a:endParaRPr lang="el-GR" sz="1200" dirty="0">
                        <a:solidFill>
                          <a:srgbClr val="222C54"/>
                        </a:solidFill>
                        <a:effectLst/>
                      </a:endParaRPr>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360 EUR per participant</a:t>
                      </a:r>
                      <a:endParaRPr lang="el-GR" sz="1200" dirty="0">
                        <a:solidFill>
                          <a:srgbClr val="222C54"/>
                        </a:solidFill>
                        <a:effectLst/>
                      </a:endParaRPr>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410 EUR per participant</a:t>
                      </a:r>
                      <a:endParaRPr lang="el-GR" sz="1200" dirty="0">
                        <a:solidFill>
                          <a:srgbClr val="222C54"/>
                        </a:solidFill>
                        <a:effectLst/>
                      </a:endParaRPr>
                    </a:p>
                  </a:txBody>
                  <a:tcPr anchor="ctr"/>
                </a:tc>
                <a:extLst>
                  <a:ext uri="{0D108BD9-81ED-4DB2-BD59-A6C34878D82A}">
                    <a16:rowId xmlns:a16="http://schemas.microsoft.com/office/drawing/2014/main" val="10004"/>
                  </a:ext>
                </a:extLst>
              </a:tr>
              <a:tr h="3068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Between 3000 and 3999 KM:</a:t>
                      </a:r>
                      <a:r>
                        <a:rPr lang="el-GR" sz="1200" dirty="0">
                          <a:solidFill>
                            <a:srgbClr val="222C54"/>
                          </a:solidFill>
                          <a:effectLst/>
                        </a:rPr>
                        <a:t>:</a:t>
                      </a:r>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530 EUR per participant</a:t>
                      </a:r>
                      <a:endParaRPr lang="el-GR" sz="1200" dirty="0">
                        <a:solidFill>
                          <a:srgbClr val="222C54"/>
                        </a:solidFill>
                        <a:effectLst/>
                      </a:endParaRPr>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610 EUR per participant</a:t>
                      </a:r>
                      <a:endParaRPr lang="el-GR" sz="1200" dirty="0">
                        <a:solidFill>
                          <a:srgbClr val="222C54"/>
                        </a:solidFill>
                        <a:effectLst/>
                      </a:endParaRPr>
                    </a:p>
                  </a:txBody>
                  <a:tcPr anchor="ctr"/>
                </a:tc>
                <a:extLst>
                  <a:ext uri="{0D108BD9-81ED-4DB2-BD59-A6C34878D82A}">
                    <a16:rowId xmlns:a16="http://schemas.microsoft.com/office/drawing/2014/main" val="10005"/>
                  </a:ext>
                </a:extLst>
              </a:tr>
              <a:tr h="28849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Between 4000 and 7999 KM:</a:t>
                      </a:r>
                      <a:endParaRPr lang="el-GR" sz="1200" dirty="0">
                        <a:solidFill>
                          <a:srgbClr val="222C54"/>
                        </a:solidFill>
                        <a:effectLst/>
                      </a:endParaRPr>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820 EUR per participant</a:t>
                      </a:r>
                      <a:endParaRPr lang="el-GR" sz="1200" dirty="0">
                        <a:solidFill>
                          <a:srgbClr val="222C54"/>
                        </a:solidFill>
                        <a:effectLst/>
                      </a:endParaRPr>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l-GR" sz="1200" dirty="0">
                          <a:solidFill>
                            <a:srgbClr val="222C54"/>
                          </a:solidFill>
                          <a:effectLst/>
                        </a:rPr>
                        <a:t>--</a:t>
                      </a:r>
                    </a:p>
                  </a:txBody>
                  <a:tcPr anchor="ctr"/>
                </a:tc>
                <a:extLst>
                  <a:ext uri="{0D108BD9-81ED-4DB2-BD59-A6C34878D82A}">
                    <a16:rowId xmlns:a16="http://schemas.microsoft.com/office/drawing/2014/main" val="10006"/>
                  </a:ext>
                </a:extLst>
              </a:tr>
              <a:tr h="3068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8000 KM or more:</a:t>
                      </a:r>
                      <a:endParaRPr lang="el-GR" sz="1200" dirty="0">
                        <a:solidFill>
                          <a:srgbClr val="222C54"/>
                        </a:solidFill>
                        <a:effectLst/>
                      </a:endParaRPr>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200" dirty="0">
                          <a:solidFill>
                            <a:srgbClr val="222C54"/>
                          </a:solidFill>
                          <a:effectLst/>
                        </a:rPr>
                        <a:t>1500 EUR per participant</a:t>
                      </a:r>
                      <a:endParaRPr lang="el-GR" sz="1200" dirty="0">
                        <a:solidFill>
                          <a:srgbClr val="222C54"/>
                        </a:solidFill>
                        <a:effectLst/>
                      </a:endParaRPr>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l-GR" sz="1200" dirty="0">
                          <a:solidFill>
                            <a:srgbClr val="222C54"/>
                          </a:solidFill>
                          <a:effectLst/>
                        </a:rPr>
                        <a:t>--</a:t>
                      </a:r>
                    </a:p>
                  </a:txBody>
                  <a:tcPr anchor="ctr"/>
                </a:tc>
                <a:extLst>
                  <a:ext uri="{0D108BD9-81ED-4DB2-BD59-A6C34878D82A}">
                    <a16:rowId xmlns:a16="http://schemas.microsoft.com/office/drawing/2014/main" val="10007"/>
                  </a:ext>
                </a:extLst>
              </a:tr>
            </a:tbl>
          </a:graphicData>
        </a:graphic>
      </p:graphicFrame>
      <p:graphicFrame>
        <p:nvGraphicFramePr>
          <p:cNvPr id="3" name="Diagram 2">
            <a:extLst>
              <a:ext uri="{FF2B5EF4-FFF2-40B4-BE49-F238E27FC236}">
                <a16:creationId xmlns:a16="http://schemas.microsoft.com/office/drawing/2014/main" id="{E6FB6B30-A9D2-4228-9CB5-B8E0C9D92A63}"/>
              </a:ext>
            </a:extLst>
          </p:cNvPr>
          <p:cNvGraphicFramePr/>
          <p:nvPr>
            <p:extLst>
              <p:ext uri="{D42A27DB-BD31-4B8C-83A1-F6EECF244321}">
                <p14:modId xmlns:p14="http://schemas.microsoft.com/office/powerpoint/2010/main" val="2468480984"/>
              </p:ext>
            </p:extLst>
          </p:nvPr>
        </p:nvGraphicFramePr>
        <p:xfrm>
          <a:off x="1425388" y="1925831"/>
          <a:ext cx="9615971" cy="1169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784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p:txBody>
          <a:bodyPr/>
          <a:lstStyle/>
          <a:p>
            <a:r>
              <a:rPr lang="en-US" dirty="0"/>
              <a:t> Introduction</a:t>
            </a:r>
            <a:endParaRPr lang="el-GR"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graphicFrame>
        <p:nvGraphicFramePr>
          <p:cNvPr id="4" name="Diagram 3">
            <a:extLst>
              <a:ext uri="{FF2B5EF4-FFF2-40B4-BE49-F238E27FC236}">
                <a16:creationId xmlns:a16="http://schemas.microsoft.com/office/drawing/2014/main" id="{9D049099-64C7-46B5-B9F3-AD36D5B38F26}"/>
              </a:ext>
            </a:extLst>
          </p:cNvPr>
          <p:cNvGraphicFramePr/>
          <p:nvPr>
            <p:extLst>
              <p:ext uri="{D42A27DB-BD31-4B8C-83A1-F6EECF244321}">
                <p14:modId xmlns:p14="http://schemas.microsoft.com/office/powerpoint/2010/main" val="3768288468"/>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0543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BDE07FC-8326-4950-8698-45901DDC6DCF}"/>
              </a:ext>
            </a:extLst>
          </p:cNvPr>
          <p:cNvGrpSpPr/>
          <p:nvPr/>
        </p:nvGrpSpPr>
        <p:grpSpPr>
          <a:xfrm>
            <a:off x="4856090" y="1006365"/>
            <a:ext cx="3175166" cy="1382471"/>
            <a:chOff x="4890380" y="1006381"/>
            <a:chExt cx="3175166" cy="1382471"/>
          </a:xfrm>
        </p:grpSpPr>
        <p:sp>
          <p:nvSpPr>
            <p:cNvPr id="9" name="Freeform: Shape 8">
              <a:extLst>
                <a:ext uri="{FF2B5EF4-FFF2-40B4-BE49-F238E27FC236}">
                  <a16:creationId xmlns:a16="http://schemas.microsoft.com/office/drawing/2014/main" id="{C0CA819E-1089-4665-88A1-8249E83BBE8B}"/>
                </a:ext>
              </a:extLst>
            </p:cNvPr>
            <p:cNvSpPr/>
            <p:nvPr/>
          </p:nvSpPr>
          <p:spPr>
            <a:xfrm>
              <a:off x="4890380" y="1006381"/>
              <a:ext cx="3175166" cy="674376"/>
            </a:xfrm>
            <a:custGeom>
              <a:avLst/>
              <a:gdLst>
                <a:gd name="connsiteX0" fmla="*/ 0 w 3175166"/>
                <a:gd name="connsiteY0" fmla="*/ 112398 h 674376"/>
                <a:gd name="connsiteX1" fmla="*/ 112398 w 3175166"/>
                <a:gd name="connsiteY1" fmla="*/ 0 h 674376"/>
                <a:gd name="connsiteX2" fmla="*/ 3062768 w 3175166"/>
                <a:gd name="connsiteY2" fmla="*/ 0 h 674376"/>
                <a:gd name="connsiteX3" fmla="*/ 3175166 w 3175166"/>
                <a:gd name="connsiteY3" fmla="*/ 112398 h 674376"/>
                <a:gd name="connsiteX4" fmla="*/ 3175166 w 3175166"/>
                <a:gd name="connsiteY4" fmla="*/ 561978 h 674376"/>
                <a:gd name="connsiteX5" fmla="*/ 3062768 w 3175166"/>
                <a:gd name="connsiteY5" fmla="*/ 674376 h 674376"/>
                <a:gd name="connsiteX6" fmla="*/ 112398 w 3175166"/>
                <a:gd name="connsiteY6" fmla="*/ 674376 h 674376"/>
                <a:gd name="connsiteX7" fmla="*/ 0 w 3175166"/>
                <a:gd name="connsiteY7" fmla="*/ 561978 h 674376"/>
                <a:gd name="connsiteX8" fmla="*/ 0 w 3175166"/>
                <a:gd name="connsiteY8" fmla="*/ 112398 h 67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5166" h="674376">
                  <a:moveTo>
                    <a:pt x="0" y="112398"/>
                  </a:moveTo>
                  <a:cubicBezTo>
                    <a:pt x="0" y="50322"/>
                    <a:pt x="50322" y="0"/>
                    <a:pt x="112398" y="0"/>
                  </a:cubicBezTo>
                  <a:lnTo>
                    <a:pt x="3062768" y="0"/>
                  </a:lnTo>
                  <a:cubicBezTo>
                    <a:pt x="3124844" y="0"/>
                    <a:pt x="3175166" y="50322"/>
                    <a:pt x="3175166" y="112398"/>
                  </a:cubicBezTo>
                  <a:lnTo>
                    <a:pt x="3175166" y="561978"/>
                  </a:lnTo>
                  <a:cubicBezTo>
                    <a:pt x="3175166" y="624054"/>
                    <a:pt x="3124844" y="674376"/>
                    <a:pt x="3062768" y="674376"/>
                  </a:cubicBezTo>
                  <a:lnTo>
                    <a:pt x="112398" y="674376"/>
                  </a:lnTo>
                  <a:cubicBezTo>
                    <a:pt x="50322" y="674376"/>
                    <a:pt x="0" y="624054"/>
                    <a:pt x="0" y="561978"/>
                  </a:cubicBezTo>
                  <a:lnTo>
                    <a:pt x="0" y="112398"/>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109120" tIns="71020" rIns="109120" bIns="71020" numCol="1" spcCol="1270" anchor="ctr" anchorCtr="0">
              <a:noAutofit/>
            </a:bodyPr>
            <a:lstStyle/>
            <a:p>
              <a:pPr marL="0" lvl="0" indent="0" algn="ctr" defTabSz="889000">
                <a:lnSpc>
                  <a:spcPct val="90000"/>
                </a:lnSpc>
                <a:spcBef>
                  <a:spcPct val="0"/>
                </a:spcBef>
                <a:spcAft>
                  <a:spcPct val="35000"/>
                </a:spcAft>
                <a:buNone/>
              </a:pPr>
              <a:r>
                <a:rPr lang="en-US" sz="2000" b="1" kern="1200" dirty="0"/>
                <a:t>International Relations Office</a:t>
              </a:r>
              <a:endParaRPr lang="el-GR" sz="2000" b="1" kern="1200" dirty="0"/>
            </a:p>
          </p:txBody>
        </p:sp>
        <p:sp>
          <p:nvSpPr>
            <p:cNvPr id="10" name="Freeform: Shape 9">
              <a:extLst>
                <a:ext uri="{FF2B5EF4-FFF2-40B4-BE49-F238E27FC236}">
                  <a16:creationId xmlns:a16="http://schemas.microsoft.com/office/drawing/2014/main" id="{070978A2-7140-4F0E-9020-468E6D369683}"/>
                </a:ext>
              </a:extLst>
            </p:cNvPr>
            <p:cNvSpPr/>
            <p:nvPr/>
          </p:nvSpPr>
          <p:spPr>
            <a:xfrm>
              <a:off x="4890380" y="1714476"/>
              <a:ext cx="3175166" cy="674376"/>
            </a:xfrm>
            <a:custGeom>
              <a:avLst/>
              <a:gdLst>
                <a:gd name="connsiteX0" fmla="*/ 0 w 3175166"/>
                <a:gd name="connsiteY0" fmla="*/ 112398 h 674376"/>
                <a:gd name="connsiteX1" fmla="*/ 112398 w 3175166"/>
                <a:gd name="connsiteY1" fmla="*/ 0 h 674376"/>
                <a:gd name="connsiteX2" fmla="*/ 3062768 w 3175166"/>
                <a:gd name="connsiteY2" fmla="*/ 0 h 674376"/>
                <a:gd name="connsiteX3" fmla="*/ 3175166 w 3175166"/>
                <a:gd name="connsiteY3" fmla="*/ 112398 h 674376"/>
                <a:gd name="connsiteX4" fmla="*/ 3175166 w 3175166"/>
                <a:gd name="connsiteY4" fmla="*/ 561978 h 674376"/>
                <a:gd name="connsiteX5" fmla="*/ 3062768 w 3175166"/>
                <a:gd name="connsiteY5" fmla="*/ 674376 h 674376"/>
                <a:gd name="connsiteX6" fmla="*/ 112398 w 3175166"/>
                <a:gd name="connsiteY6" fmla="*/ 674376 h 674376"/>
                <a:gd name="connsiteX7" fmla="*/ 0 w 3175166"/>
                <a:gd name="connsiteY7" fmla="*/ 561978 h 674376"/>
                <a:gd name="connsiteX8" fmla="*/ 0 w 3175166"/>
                <a:gd name="connsiteY8" fmla="*/ 112398 h 67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5166" h="674376">
                  <a:moveTo>
                    <a:pt x="0" y="112398"/>
                  </a:moveTo>
                  <a:cubicBezTo>
                    <a:pt x="0" y="50322"/>
                    <a:pt x="50322" y="0"/>
                    <a:pt x="112398" y="0"/>
                  </a:cubicBezTo>
                  <a:lnTo>
                    <a:pt x="3062768" y="0"/>
                  </a:lnTo>
                  <a:cubicBezTo>
                    <a:pt x="3124844" y="0"/>
                    <a:pt x="3175166" y="50322"/>
                    <a:pt x="3175166" y="112398"/>
                  </a:cubicBezTo>
                  <a:lnTo>
                    <a:pt x="3175166" y="561978"/>
                  </a:lnTo>
                  <a:cubicBezTo>
                    <a:pt x="3175166" y="624054"/>
                    <a:pt x="3124844" y="674376"/>
                    <a:pt x="3062768" y="674376"/>
                  </a:cubicBezTo>
                  <a:lnTo>
                    <a:pt x="112398" y="674376"/>
                  </a:lnTo>
                  <a:cubicBezTo>
                    <a:pt x="50322" y="674376"/>
                    <a:pt x="0" y="624054"/>
                    <a:pt x="0" y="561978"/>
                  </a:cubicBezTo>
                  <a:lnTo>
                    <a:pt x="0" y="112398"/>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109120" tIns="71020" rIns="109120" bIns="71020" numCol="1" spcCol="1270" anchor="ctr" anchorCtr="0">
              <a:noAutofit/>
            </a:bodyPr>
            <a:lstStyle/>
            <a:p>
              <a:pPr marL="0" lvl="0" indent="0" algn="ctr" defTabSz="889000">
                <a:lnSpc>
                  <a:spcPct val="90000"/>
                </a:lnSpc>
                <a:spcBef>
                  <a:spcPct val="0"/>
                </a:spcBef>
                <a:spcAft>
                  <a:spcPct val="35000"/>
                </a:spcAft>
                <a:buNone/>
              </a:pPr>
              <a:r>
                <a:rPr lang="en-US" sz="2000" b="1" kern="1200" dirty="0"/>
                <a:t>SOCIAL MEDIA</a:t>
              </a:r>
              <a:endParaRPr lang="el-GR" sz="2000" b="1" kern="1200" dirty="0"/>
            </a:p>
          </p:txBody>
        </p:sp>
      </p:grpSp>
      <p:graphicFrame>
        <p:nvGraphicFramePr>
          <p:cNvPr id="3" name="Diagram 2">
            <a:extLst>
              <a:ext uri="{FF2B5EF4-FFF2-40B4-BE49-F238E27FC236}">
                <a16:creationId xmlns:a16="http://schemas.microsoft.com/office/drawing/2014/main" id="{EFC6962F-3769-4E22-A522-B5DBC47F1E45}"/>
              </a:ext>
            </a:extLst>
          </p:cNvPr>
          <p:cNvGraphicFramePr/>
          <p:nvPr>
            <p:extLst>
              <p:ext uri="{D42A27DB-BD31-4B8C-83A1-F6EECF244321}">
                <p14:modId xmlns:p14="http://schemas.microsoft.com/office/powerpoint/2010/main" val="336643041"/>
              </p:ext>
            </p:extLst>
          </p:nvPr>
        </p:nvGraphicFramePr>
        <p:xfrm>
          <a:off x="2349873" y="2515524"/>
          <a:ext cx="7237879" cy="147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a:extLst>
              <a:ext uri="{FF2B5EF4-FFF2-40B4-BE49-F238E27FC236}">
                <a16:creationId xmlns:a16="http://schemas.microsoft.com/office/drawing/2014/main" id="{93E9C32A-5DB1-4203-9EEA-45794870CD51}"/>
              </a:ext>
            </a:extLst>
          </p:cNvPr>
          <p:cNvPicPr>
            <a:picLocks noChangeAspect="1"/>
          </p:cNvPicPr>
          <p:nvPr/>
        </p:nvPicPr>
        <p:blipFill>
          <a:blip r:embed="rId7"/>
          <a:stretch>
            <a:fillRect/>
          </a:stretch>
        </p:blipFill>
        <p:spPr>
          <a:xfrm>
            <a:off x="11156259" y="183403"/>
            <a:ext cx="822962" cy="822962"/>
          </a:xfrm>
          <a:prstGeom prst="rect">
            <a:avLst/>
          </a:prstGeom>
        </p:spPr>
      </p:pic>
      <p:pic>
        <p:nvPicPr>
          <p:cNvPr id="6" name="Picture 5">
            <a:extLst>
              <a:ext uri="{FF2B5EF4-FFF2-40B4-BE49-F238E27FC236}">
                <a16:creationId xmlns:a16="http://schemas.microsoft.com/office/drawing/2014/main" id="{DF72925B-2D5F-4CEE-A26F-50D4B89BB609}"/>
              </a:ext>
            </a:extLst>
          </p:cNvPr>
          <p:cNvPicPr>
            <a:picLocks noChangeAspect="1"/>
          </p:cNvPicPr>
          <p:nvPr/>
        </p:nvPicPr>
        <p:blipFill>
          <a:blip r:embed="rId8"/>
          <a:stretch>
            <a:fillRect/>
          </a:stretch>
        </p:blipFill>
        <p:spPr>
          <a:xfrm>
            <a:off x="10794465" y="5740400"/>
            <a:ext cx="1305779" cy="528828"/>
          </a:xfrm>
          <a:prstGeom prst="rect">
            <a:avLst/>
          </a:prstGeom>
        </p:spPr>
      </p:pic>
    </p:spTree>
    <p:extLst>
      <p:ext uri="{BB962C8B-B14F-4D97-AF65-F5344CB8AC3E}">
        <p14:creationId xmlns:p14="http://schemas.microsoft.com/office/powerpoint/2010/main" val="101561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5" name="Google Shape;595;p3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lgn="r"/>
            <a:fld id="{00000000-1234-1234-1234-123412341234}" type="slidenum">
              <a:rPr lang="en"/>
              <a:pPr algn="r"/>
              <a:t>21</a:t>
            </a:fld>
            <a:endParaRPr dirty="0"/>
          </a:p>
        </p:txBody>
      </p:sp>
      <p:sp>
        <p:nvSpPr>
          <p:cNvPr id="593" name="Google Shape;593;p38"/>
          <p:cNvSpPr txBox="1">
            <a:spLocks noGrp="1"/>
          </p:cNvSpPr>
          <p:nvPr>
            <p:ph type="ctrTitle" idx="4294967295"/>
          </p:nvPr>
        </p:nvSpPr>
        <p:spPr>
          <a:xfrm>
            <a:off x="536201" y="208756"/>
            <a:ext cx="8791575" cy="1177925"/>
          </a:xfrm>
          <a:prstGeom prst="rect">
            <a:avLst/>
          </a:prstGeom>
        </p:spPr>
        <p:txBody>
          <a:bodyPr spcFirstLastPara="1" vert="horz" wrap="square" lIns="121900" tIns="121900" rIns="121900" bIns="121900" rtlCol="0" anchor="ctr" anchorCtr="0">
            <a:noAutofit/>
          </a:bodyPr>
          <a:lstStyle/>
          <a:p>
            <a:pPr>
              <a:spcBef>
                <a:spcPts val="0"/>
              </a:spcBef>
            </a:pPr>
            <a:r>
              <a:rPr lang="en-US" sz="4400" dirty="0">
                <a:solidFill>
                  <a:schemeClr val="accent3">
                    <a:lumMod val="75000"/>
                  </a:schemeClr>
                </a:solidFill>
              </a:rPr>
              <a:t>Thank you for your attendance!</a:t>
            </a:r>
            <a:endParaRPr sz="4400" dirty="0">
              <a:solidFill>
                <a:schemeClr val="accent3">
                  <a:lumMod val="75000"/>
                </a:schemeClr>
              </a:solidFill>
            </a:endParaRPr>
          </a:p>
        </p:txBody>
      </p:sp>
      <p:graphicFrame>
        <p:nvGraphicFramePr>
          <p:cNvPr id="4" name="Diagram 3">
            <a:extLst>
              <a:ext uri="{FF2B5EF4-FFF2-40B4-BE49-F238E27FC236}">
                <a16:creationId xmlns:a16="http://schemas.microsoft.com/office/drawing/2014/main" id="{1C948FC8-0DEB-4892-9C82-0D861490096B}"/>
              </a:ext>
            </a:extLst>
          </p:cNvPr>
          <p:cNvGraphicFramePr/>
          <p:nvPr>
            <p:extLst>
              <p:ext uri="{D42A27DB-BD31-4B8C-83A1-F6EECF244321}">
                <p14:modId xmlns:p14="http://schemas.microsoft.com/office/powerpoint/2010/main" val="3208746811"/>
              </p:ext>
            </p:extLst>
          </p:nvPr>
        </p:nvGraphicFramePr>
        <p:xfrm>
          <a:off x="376518" y="996719"/>
          <a:ext cx="11397074" cy="5225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6928372" y="217625"/>
            <a:ext cx="1341236" cy="1284335"/>
          </a:xfrm>
          <a:prstGeom prst="rect">
            <a:avLst/>
          </a:prstGeom>
        </p:spPr>
      </p:pic>
      <p:pic>
        <p:nvPicPr>
          <p:cNvPr id="6" name="Content Placeholder 4">
            <a:extLst>
              <a:ext uri="{FF2B5EF4-FFF2-40B4-BE49-F238E27FC236}">
                <a16:creationId xmlns:a16="http://schemas.microsoft.com/office/drawing/2014/main" id="{D927BC67-D5D3-4380-8A6D-3C6588A6D19A}"/>
              </a:ext>
            </a:extLst>
          </p:cNvPr>
          <p:cNvPicPr>
            <a:picLocks noChangeAspect="1"/>
          </p:cNvPicPr>
          <p:nvPr/>
        </p:nvPicPr>
        <p:blipFill>
          <a:blip r:embed="rId9"/>
          <a:stretch>
            <a:fillRect/>
          </a:stretch>
        </p:blipFill>
        <p:spPr>
          <a:xfrm>
            <a:off x="11110313" y="173757"/>
            <a:ext cx="822962" cy="822962"/>
          </a:xfrm>
          <a:prstGeom prst="rect">
            <a:avLst/>
          </a:prstGeom>
        </p:spPr>
      </p:pic>
      <p:pic>
        <p:nvPicPr>
          <p:cNvPr id="7" name="Picture 6">
            <a:extLst>
              <a:ext uri="{FF2B5EF4-FFF2-40B4-BE49-F238E27FC236}">
                <a16:creationId xmlns:a16="http://schemas.microsoft.com/office/drawing/2014/main" id="{C1089B8B-FC00-4AD0-A11B-791D92E587C7}"/>
              </a:ext>
            </a:extLst>
          </p:cNvPr>
          <p:cNvPicPr>
            <a:picLocks noChangeAspect="1"/>
          </p:cNvPicPr>
          <p:nvPr/>
        </p:nvPicPr>
        <p:blipFill>
          <a:blip r:embed="rId10"/>
          <a:stretch>
            <a:fillRect/>
          </a:stretch>
        </p:blipFill>
        <p:spPr>
          <a:xfrm>
            <a:off x="10794465" y="5740400"/>
            <a:ext cx="1305779" cy="5288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p:txBody>
          <a:bodyPr/>
          <a:lstStyle/>
          <a:p>
            <a:r>
              <a:rPr lang="en-US" dirty="0"/>
              <a:t> Erasmus+ Objectives</a:t>
            </a:r>
            <a:endParaRPr lang="el-GR"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graphicFrame>
        <p:nvGraphicFramePr>
          <p:cNvPr id="3" name="Diagram 2">
            <a:extLst>
              <a:ext uri="{FF2B5EF4-FFF2-40B4-BE49-F238E27FC236}">
                <a16:creationId xmlns:a16="http://schemas.microsoft.com/office/drawing/2014/main" id="{93B8F0A9-F865-4A74-9529-926892D81D01}"/>
              </a:ext>
            </a:extLst>
          </p:cNvPr>
          <p:cNvGraphicFramePr/>
          <p:nvPr>
            <p:extLst>
              <p:ext uri="{D42A27DB-BD31-4B8C-83A1-F6EECF244321}">
                <p14:modId xmlns:p14="http://schemas.microsoft.com/office/powerpoint/2010/main" val="4045581903"/>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l 5">
            <a:extLst>
              <a:ext uri="{FF2B5EF4-FFF2-40B4-BE49-F238E27FC236}">
                <a16:creationId xmlns:a16="http://schemas.microsoft.com/office/drawing/2014/main" id="{9B1C64D4-4D56-40DD-982B-6B6ABBA3FB46}"/>
              </a:ext>
            </a:extLst>
          </p:cNvPr>
          <p:cNvSpPr/>
          <p:nvPr/>
        </p:nvSpPr>
        <p:spPr>
          <a:xfrm>
            <a:off x="6024467" y="289639"/>
            <a:ext cx="1818562" cy="1818562"/>
          </a:xfrm>
          <a:prstGeom prst="ellipse">
            <a:avLst/>
          </a:prstGeom>
          <a:solidFill>
            <a:schemeClr val="accent1"/>
          </a:solidFill>
          <a:ln>
            <a:solidFill>
              <a:schemeClr val="bg1"/>
            </a:solidFill>
          </a:ln>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9" name="Rectangle 8" descr="Bullseye">
            <a:extLst>
              <a:ext uri="{FF2B5EF4-FFF2-40B4-BE49-F238E27FC236}">
                <a16:creationId xmlns:a16="http://schemas.microsoft.com/office/drawing/2014/main" id="{A8456F62-B242-4A15-9A00-403EF33E23B8}"/>
              </a:ext>
            </a:extLst>
          </p:cNvPr>
          <p:cNvSpPr/>
          <p:nvPr/>
        </p:nvSpPr>
        <p:spPr>
          <a:xfrm>
            <a:off x="6412029" y="664628"/>
            <a:ext cx="1043437" cy="1043437"/>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l-GR" dirty="0"/>
          </a:p>
        </p:txBody>
      </p:sp>
    </p:spTree>
    <p:extLst>
      <p:ext uri="{BB962C8B-B14F-4D97-AF65-F5344CB8AC3E}">
        <p14:creationId xmlns:p14="http://schemas.microsoft.com/office/powerpoint/2010/main" val="321871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a:xfrm>
            <a:off x="3760470" y="0"/>
            <a:ext cx="10058400" cy="1450757"/>
          </a:xfrm>
        </p:spPr>
        <p:txBody>
          <a:bodyPr/>
          <a:lstStyle/>
          <a:p>
            <a:r>
              <a:rPr lang="en-US" dirty="0"/>
              <a:t> Erasmus+ Priorities</a:t>
            </a:r>
            <a:endParaRPr lang="el-GR"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graphicFrame>
        <p:nvGraphicFramePr>
          <p:cNvPr id="3" name="Diagram 2">
            <a:extLst>
              <a:ext uri="{FF2B5EF4-FFF2-40B4-BE49-F238E27FC236}">
                <a16:creationId xmlns:a16="http://schemas.microsoft.com/office/drawing/2014/main" id="{82034542-DF19-4551-8870-F192B3670A4E}"/>
              </a:ext>
            </a:extLst>
          </p:cNvPr>
          <p:cNvGraphicFramePr/>
          <p:nvPr>
            <p:extLst>
              <p:ext uri="{D42A27DB-BD31-4B8C-83A1-F6EECF244321}">
                <p14:modId xmlns:p14="http://schemas.microsoft.com/office/powerpoint/2010/main" val="373141845"/>
              </p:ext>
            </p:extLst>
          </p:nvPr>
        </p:nvGraphicFramePr>
        <p:xfrm>
          <a:off x="942680" y="1463040"/>
          <a:ext cx="10334602" cy="44060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51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p:txBody>
          <a:bodyPr>
            <a:normAutofit/>
          </a:bodyPr>
          <a:lstStyle/>
          <a:p>
            <a:r>
              <a:rPr lang="en-US" dirty="0"/>
              <a:t> Erasmus+ KA 1 –Mobility of Individuals – Higher Education</a:t>
            </a:r>
            <a:endParaRPr lang="el-GR"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graphicFrame>
        <p:nvGraphicFramePr>
          <p:cNvPr id="3" name="Diagram 2">
            <a:extLst>
              <a:ext uri="{FF2B5EF4-FFF2-40B4-BE49-F238E27FC236}">
                <a16:creationId xmlns:a16="http://schemas.microsoft.com/office/drawing/2014/main" id="{B95C9448-F9D8-411D-89A3-4C6930F19322}"/>
              </a:ext>
            </a:extLst>
          </p:cNvPr>
          <p:cNvGraphicFramePr/>
          <p:nvPr>
            <p:extLst>
              <p:ext uri="{D42A27DB-BD31-4B8C-83A1-F6EECF244321}">
                <p14:modId xmlns:p14="http://schemas.microsoft.com/office/powerpoint/2010/main" val="1369736977"/>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602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a:xfrm>
            <a:off x="1097280" y="723900"/>
            <a:ext cx="10058400" cy="1013460"/>
          </a:xfrm>
        </p:spPr>
        <p:txBody>
          <a:bodyPr>
            <a:normAutofit/>
          </a:bodyPr>
          <a:lstStyle/>
          <a:p>
            <a:r>
              <a:rPr lang="en-US" dirty="0"/>
              <a:t> Erasmus+ KA 1 – Objectives of the action</a:t>
            </a:r>
            <a:endParaRPr lang="el-GR"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graphicFrame>
        <p:nvGraphicFramePr>
          <p:cNvPr id="3" name="Diagram 2">
            <a:extLst>
              <a:ext uri="{FF2B5EF4-FFF2-40B4-BE49-F238E27FC236}">
                <a16:creationId xmlns:a16="http://schemas.microsoft.com/office/drawing/2014/main" id="{F9E399BB-3653-427E-A876-55530C0C58F7}"/>
              </a:ext>
            </a:extLst>
          </p:cNvPr>
          <p:cNvGraphicFramePr/>
          <p:nvPr>
            <p:extLst>
              <p:ext uri="{D42A27DB-BD31-4B8C-83A1-F6EECF244321}">
                <p14:modId xmlns:p14="http://schemas.microsoft.com/office/powerpoint/2010/main" val="1320212634"/>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7C4D8EAA-8841-4FB8-9945-5836F7B27142}"/>
              </a:ext>
            </a:extLst>
          </p:cNvPr>
          <p:cNvPicPr>
            <a:picLocks noChangeAspect="1"/>
          </p:cNvPicPr>
          <p:nvPr/>
        </p:nvPicPr>
        <p:blipFill>
          <a:blip r:embed="rId9"/>
          <a:stretch>
            <a:fillRect/>
          </a:stretch>
        </p:blipFill>
        <p:spPr>
          <a:xfrm>
            <a:off x="5524909" y="3988646"/>
            <a:ext cx="1370921" cy="620455"/>
          </a:xfrm>
          <a:prstGeom prst="rect">
            <a:avLst/>
          </a:prstGeom>
          <a:ln>
            <a:noFill/>
          </a:ln>
          <a:effectLst>
            <a:softEdge rad="112500"/>
          </a:effectLst>
        </p:spPr>
      </p:pic>
    </p:spTree>
    <p:extLst>
      <p:ext uri="{BB962C8B-B14F-4D97-AF65-F5344CB8AC3E}">
        <p14:creationId xmlns:p14="http://schemas.microsoft.com/office/powerpoint/2010/main" val="176159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a:xfrm>
            <a:off x="1097280" y="723900"/>
            <a:ext cx="10058400" cy="1013460"/>
          </a:xfrm>
        </p:spPr>
        <p:txBody>
          <a:bodyPr>
            <a:normAutofit/>
          </a:bodyPr>
          <a:lstStyle/>
          <a:p>
            <a:r>
              <a:rPr lang="en-US" dirty="0"/>
              <a:t> Erasmus+ KA 1 – Doctoral Mobilities</a:t>
            </a:r>
            <a:endParaRPr lang="el-GR"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graphicFrame>
        <p:nvGraphicFramePr>
          <p:cNvPr id="3" name="Diagram 2">
            <a:extLst>
              <a:ext uri="{FF2B5EF4-FFF2-40B4-BE49-F238E27FC236}">
                <a16:creationId xmlns:a16="http://schemas.microsoft.com/office/drawing/2014/main" id="{992393D3-B502-48E8-98FE-8D659599160A}"/>
              </a:ext>
            </a:extLst>
          </p:cNvPr>
          <p:cNvGraphicFramePr/>
          <p:nvPr>
            <p:extLst>
              <p:ext uri="{D42A27DB-BD31-4B8C-83A1-F6EECF244321}">
                <p14:modId xmlns:p14="http://schemas.microsoft.com/office/powerpoint/2010/main" val="2642043098"/>
              </p:ext>
            </p:extLst>
          </p:nvPr>
        </p:nvGraphicFramePr>
        <p:xfrm>
          <a:off x="1097280" y="2000250"/>
          <a:ext cx="10287000" cy="42689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8333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a:xfrm>
            <a:off x="1097280" y="723900"/>
            <a:ext cx="10058400" cy="1013460"/>
          </a:xfrm>
        </p:spPr>
        <p:txBody>
          <a:bodyPr>
            <a:normAutofit fontScale="90000"/>
          </a:bodyPr>
          <a:lstStyle/>
          <a:p>
            <a:r>
              <a:rPr lang="en-US" dirty="0"/>
              <a:t> Erasmus+ KA 1 – Doctoral Mobilities - Opportunities</a:t>
            </a:r>
            <a:endParaRPr lang="el-GR"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graphicFrame>
        <p:nvGraphicFramePr>
          <p:cNvPr id="3" name="Diagram 2">
            <a:extLst>
              <a:ext uri="{FF2B5EF4-FFF2-40B4-BE49-F238E27FC236}">
                <a16:creationId xmlns:a16="http://schemas.microsoft.com/office/drawing/2014/main" id="{D202919C-3504-465D-B06D-1B93A4EFECBD}"/>
              </a:ext>
            </a:extLst>
          </p:cNvPr>
          <p:cNvGraphicFramePr/>
          <p:nvPr>
            <p:extLst>
              <p:ext uri="{D42A27DB-BD31-4B8C-83A1-F6EECF244321}">
                <p14:modId xmlns:p14="http://schemas.microsoft.com/office/powerpoint/2010/main" val="1245861548"/>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791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3252-6BAC-4DD9-A945-37A40FDD8B97}"/>
              </a:ext>
            </a:extLst>
          </p:cNvPr>
          <p:cNvSpPr>
            <a:spLocks noGrp="1"/>
          </p:cNvSpPr>
          <p:nvPr>
            <p:ph type="title"/>
          </p:nvPr>
        </p:nvSpPr>
        <p:spPr>
          <a:xfrm>
            <a:off x="1097280" y="147918"/>
            <a:ext cx="10058400" cy="1589442"/>
          </a:xfrm>
        </p:spPr>
        <p:txBody>
          <a:bodyPr>
            <a:normAutofit/>
          </a:bodyPr>
          <a:lstStyle/>
          <a:p>
            <a:r>
              <a:rPr lang="en-US" dirty="0"/>
              <a:t> </a:t>
            </a:r>
            <a:r>
              <a:rPr lang="en-US" sz="4000" dirty="0"/>
              <a:t>Erasmus+ KA 1 – Doctoral Mobilities</a:t>
            </a:r>
            <a:r>
              <a:rPr lang="el-GR" sz="4000" dirty="0"/>
              <a:t> – </a:t>
            </a:r>
            <a:r>
              <a:rPr lang="en-US" sz="4000" dirty="0"/>
              <a:t>Opportunities – Eligible Countries – Action KA 131</a:t>
            </a:r>
            <a:endParaRPr lang="el-GR" sz="4000" dirty="0"/>
          </a:p>
        </p:txBody>
      </p:sp>
      <p:pic>
        <p:nvPicPr>
          <p:cNvPr id="5" name="Content Placeholder 4">
            <a:extLst>
              <a:ext uri="{FF2B5EF4-FFF2-40B4-BE49-F238E27FC236}">
                <a16:creationId xmlns:a16="http://schemas.microsoft.com/office/drawing/2014/main" id="{D5593866-C972-4B22-9E00-B5E8A648D5B4}"/>
              </a:ext>
            </a:extLst>
          </p:cNvPr>
          <p:cNvPicPr>
            <a:picLocks noGrp="1" noChangeAspect="1"/>
          </p:cNvPicPr>
          <p:nvPr>
            <p:ph idx="1"/>
          </p:nvPr>
        </p:nvPicPr>
        <p:blipFill>
          <a:blip r:embed="rId2"/>
          <a:stretch>
            <a:fillRect/>
          </a:stretch>
        </p:blipFill>
        <p:spPr>
          <a:xfrm>
            <a:off x="11277282" y="0"/>
            <a:ext cx="822962" cy="822962"/>
          </a:xfrm>
        </p:spPr>
      </p:pic>
      <p:pic>
        <p:nvPicPr>
          <p:cNvPr id="7" name="Picture 6">
            <a:extLst>
              <a:ext uri="{FF2B5EF4-FFF2-40B4-BE49-F238E27FC236}">
                <a16:creationId xmlns:a16="http://schemas.microsoft.com/office/drawing/2014/main" id="{2907534F-D5E2-4DA8-9C1A-5E69380607CA}"/>
              </a:ext>
            </a:extLst>
          </p:cNvPr>
          <p:cNvPicPr>
            <a:picLocks noChangeAspect="1"/>
          </p:cNvPicPr>
          <p:nvPr/>
        </p:nvPicPr>
        <p:blipFill>
          <a:blip r:embed="rId3"/>
          <a:stretch>
            <a:fillRect/>
          </a:stretch>
        </p:blipFill>
        <p:spPr>
          <a:xfrm>
            <a:off x="10794465" y="5740400"/>
            <a:ext cx="1305779" cy="528828"/>
          </a:xfrm>
          <a:prstGeom prst="rect">
            <a:avLst/>
          </a:prstGeom>
        </p:spPr>
      </p:pic>
      <p:sp>
        <p:nvSpPr>
          <p:cNvPr id="8" name="Content Placeholder 2">
            <a:extLst>
              <a:ext uri="{FF2B5EF4-FFF2-40B4-BE49-F238E27FC236}">
                <a16:creationId xmlns:a16="http://schemas.microsoft.com/office/drawing/2014/main" id="{5A14ECE7-3AAC-4C9C-BA27-D16B695B2150}"/>
              </a:ext>
            </a:extLst>
          </p:cNvPr>
          <p:cNvSpPr txBox="1">
            <a:spLocks/>
          </p:cNvSpPr>
          <p:nvPr/>
        </p:nvSpPr>
        <p:spPr>
          <a:xfrm>
            <a:off x="1097280" y="2108201"/>
            <a:ext cx="10058400"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l-GR" dirty="0"/>
          </a:p>
        </p:txBody>
      </p:sp>
      <p:graphicFrame>
        <p:nvGraphicFramePr>
          <p:cNvPr id="3" name="Diagram 2">
            <a:extLst>
              <a:ext uri="{FF2B5EF4-FFF2-40B4-BE49-F238E27FC236}">
                <a16:creationId xmlns:a16="http://schemas.microsoft.com/office/drawing/2014/main" id="{A720F0AD-8CEE-4776-AFDF-EAF9D203BE88}"/>
              </a:ext>
            </a:extLst>
          </p:cNvPr>
          <p:cNvGraphicFramePr/>
          <p:nvPr>
            <p:extLst>
              <p:ext uri="{D42A27DB-BD31-4B8C-83A1-F6EECF244321}">
                <p14:modId xmlns:p14="http://schemas.microsoft.com/office/powerpoint/2010/main" val="3083322034"/>
              </p:ext>
            </p:extLst>
          </p:nvPr>
        </p:nvGraphicFramePr>
        <p:xfrm>
          <a:off x="820271" y="1922929"/>
          <a:ext cx="10932458" cy="4259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3267988"/>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3CD65D-61A5-43C9-A837-6EC73C7DA8AB}">
  <ds:schemaRefs>
    <ds:schemaRef ds:uri="http://purl.org/dc/terms/"/>
    <ds:schemaRef ds:uri="http://purl.org/dc/elements/1.1/"/>
    <ds:schemaRef ds:uri="16c05727-aa75-4e4a-9b5f-8a80a1165891"/>
    <ds:schemaRef ds:uri="http://schemas.microsoft.com/office/2006/documentManagement/types"/>
    <ds:schemaRef ds:uri="http://schemas.openxmlformats.org/package/2006/metadata/core-properties"/>
    <ds:schemaRef ds:uri="http://schemas.microsoft.com/office/2006/metadata/properties"/>
    <ds:schemaRef ds:uri="71af3243-3dd4-4a8d-8c0d-dd76da1f02a5"/>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{EA9AC742-0314-40EA-BFB1-A0448592D9E6}tf11437505_win32</Template>
  <TotalTime>1480</TotalTime>
  <Words>1998</Words>
  <Application>Microsoft Office PowerPoint</Application>
  <PresentationFormat>Widescreen</PresentationFormat>
  <Paragraphs>192</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Georgia Pro Cond Light</vt:lpstr>
      <vt:lpstr>Speak Pro</vt:lpstr>
      <vt:lpstr>Wingdings</vt:lpstr>
      <vt:lpstr>RetrospectVTI</vt:lpstr>
      <vt:lpstr>Research Methodology Course on CSDP  5th of April 2024 University of Piraeus   Doctoral Mobilities in Erasmus+</vt:lpstr>
      <vt:lpstr> Introduction</vt:lpstr>
      <vt:lpstr> Erasmus+ Objectives</vt:lpstr>
      <vt:lpstr> Erasmus+ Priorities</vt:lpstr>
      <vt:lpstr> Erasmus+ KA 1 –Mobility of Individuals – Higher Education</vt:lpstr>
      <vt:lpstr> Erasmus+ KA 1 – Objectives of the action</vt:lpstr>
      <vt:lpstr> Erasmus+ KA 1 – Doctoral Mobilities</vt:lpstr>
      <vt:lpstr> Erasmus+ KA 1 – Doctoral Mobilities - Opportunities</vt:lpstr>
      <vt:lpstr> Erasmus+ KA 1 – Doctoral Mobilities – Opportunities – Eligible Countries – Action KA 131</vt:lpstr>
      <vt:lpstr> Erasmus+ KA 1 – Doctoral Mobilities – Opportunities – Eligible Countries – Action KA 171</vt:lpstr>
      <vt:lpstr>PowerPoint Presentation</vt:lpstr>
      <vt:lpstr> Erasmus+ KA 131 – Doctoral Mobilities – Long-term Mobility- Studies</vt:lpstr>
      <vt:lpstr> Erasmus+ KA 131 – Doctoral Mobilities – Long – Term Mobility- Traineeship</vt:lpstr>
      <vt:lpstr> Erasmus+ KA 171 – Doctoral Mobilities – Long – Term Mobility– Studies &amp; Traineeship</vt:lpstr>
      <vt:lpstr> Erasmus+ KA 131 &amp; KA 171– Doctoral Mobilities – Long – Term Mobility– Studies &amp; Traineeship</vt:lpstr>
      <vt:lpstr> Erasmus+ KA 131 – Doctoral Mobilities – Short – Term Mobility – Studies &amp; Traineeship</vt:lpstr>
      <vt:lpstr> Erasmus+ KA 1 – Doctoral Mobilities – Short – Term Mobility– Studies &amp; Traineeship</vt:lpstr>
      <vt:lpstr> Erasmus+ KA 131 &amp; KA 171– Doctoral Mobilities – Short – Term Mobility– Studies &amp; Traineeship</vt:lpstr>
      <vt:lpstr> Erasmus+ KA 131 &amp; KA 171 – Doctoral Mobilities – Short – Term Mobility– Studies &amp; Traineeship</vt:lpstr>
      <vt:lpstr>PowerPoint Presentation</vt:lpstr>
      <vt:lpstr>Thank you for your attendance!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Doctoral Mobilities in Erasmus+</dc:title>
  <dc:creator>Ζωή Κατσίρη</dc:creator>
  <cp:lastModifiedBy>Χριστίνα Κοντογουλίδου</cp:lastModifiedBy>
  <cp:revision>47</cp:revision>
  <dcterms:created xsi:type="dcterms:W3CDTF">2024-04-01T15:03:57Z</dcterms:created>
  <dcterms:modified xsi:type="dcterms:W3CDTF">2024-04-05T07:31:12Z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